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9" r:id="rId3"/>
    <p:sldId id="275" r:id="rId4"/>
    <p:sldId id="260" r:id="rId5"/>
    <p:sldId id="277" r:id="rId6"/>
    <p:sldId id="284" r:id="rId7"/>
    <p:sldId id="257" r:id="rId8"/>
    <p:sldId id="280" r:id="rId9"/>
    <p:sldId id="291" r:id="rId10"/>
    <p:sldId id="259" r:id="rId11"/>
    <p:sldId id="263" r:id="rId12"/>
    <p:sldId id="283" r:id="rId13"/>
    <p:sldId id="286" r:id="rId14"/>
    <p:sldId id="273" r:id="rId15"/>
    <p:sldId id="262" r:id="rId16"/>
    <p:sldId id="267" r:id="rId17"/>
    <p:sldId id="290" r:id="rId18"/>
    <p:sldId id="288" r:id="rId19"/>
    <p:sldId id="269" r:id="rId20"/>
    <p:sldId id="281" r:id="rId21"/>
    <p:sldId id="282" r:id="rId22"/>
    <p:sldId id="272" r:id="rId23"/>
    <p:sldId id="274" r:id="rId24"/>
    <p:sldId id="289" r:id="rId25"/>
    <p:sldId id="268" r:id="rId26"/>
    <p:sldId id="285" r:id="rId2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1DC3219-8FBD-40CF-ADD6-F2EC07AD3C6F}">
          <p14:sldIdLst>
            <p14:sldId id="256"/>
            <p14:sldId id="279"/>
            <p14:sldId id="275"/>
          </p14:sldIdLst>
        </p14:section>
        <p14:section name="Introduction" id="{30CAE305-CFF0-483A-8BDA-5F37CCF32C5C}">
          <p14:sldIdLst>
            <p14:sldId id="260"/>
            <p14:sldId id="277"/>
            <p14:sldId id="284"/>
            <p14:sldId id="257"/>
            <p14:sldId id="280"/>
            <p14:sldId id="291"/>
          </p14:sldIdLst>
        </p14:section>
        <p14:section name="Angular Dependence" id="{E3662698-779F-41D4-B141-2B1E37616826}">
          <p14:sldIdLst>
            <p14:sldId id="259"/>
            <p14:sldId id="263"/>
            <p14:sldId id="283"/>
            <p14:sldId id="286"/>
            <p14:sldId id="273"/>
          </p14:sldIdLst>
        </p14:section>
        <p14:section name="Tapering" id="{82C14501-6EB6-4153-87A7-C4CBCB50DBE9}">
          <p14:sldIdLst>
            <p14:sldId id="262"/>
            <p14:sldId id="267"/>
            <p14:sldId id="290"/>
            <p14:sldId id="288"/>
          </p14:sldIdLst>
        </p14:section>
        <p14:section name="Extension" id="{64B596A6-F4FB-4E57-A152-ED7EF34A9A74}">
          <p14:sldIdLst>
            <p14:sldId id="269"/>
            <p14:sldId id="281"/>
            <p14:sldId id="282"/>
            <p14:sldId id="272"/>
            <p14:sldId id="274"/>
            <p14:sldId id="289"/>
          </p14:sldIdLst>
        </p14:section>
        <p14:section name="Conclusion" id="{51AF2190-EC92-4176-B4D3-2A048B82279F}">
          <p14:sldIdLst>
            <p14:sldId id="268"/>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3B397-6014-48A8-8985-69AB49FE9A2C}" v="974" dt="2021-03-15T15:54:16.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9" autoAdjust="0"/>
    <p:restoredTop sz="94660"/>
  </p:normalViewPr>
  <p:slideViewPr>
    <p:cSldViewPr snapToGrid="0">
      <p:cViewPr varScale="1">
        <p:scale>
          <a:sx n="96" d="100"/>
          <a:sy n="96" d="100"/>
        </p:scale>
        <p:origin x="7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863E245B-AA4E-4621-8671-1B8DBB9D9129}" type="datetimeFigureOut">
              <a:rPr lang="en-US" smtClean="0"/>
              <a:t>4/2/2021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AAD7C7C-7A76-4031-AA7E-C2D15B9C3854}" type="slidenum">
              <a:rPr lang="en-US" smtClean="0"/>
              <a:t>‹#›</a:t>
            </a:fld>
            <a:endParaRPr lang="en-US"/>
          </a:p>
        </p:txBody>
      </p:sp>
    </p:spTree>
    <p:extLst>
      <p:ext uri="{BB962C8B-B14F-4D97-AF65-F5344CB8AC3E}">
        <p14:creationId xmlns:p14="http://schemas.microsoft.com/office/powerpoint/2010/main" val="383526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given the issue we noticed, we decided to do a systematic study on the properties of the memory in a GW signal, and how to use these signals in GW data analysis. </a:t>
            </a:r>
          </a:p>
        </p:txBody>
      </p:sp>
      <p:sp>
        <p:nvSpPr>
          <p:cNvPr id="4" name="Slide Number Placeholder 3"/>
          <p:cNvSpPr>
            <a:spLocks noGrp="1"/>
          </p:cNvSpPr>
          <p:nvPr>
            <p:ph type="sldNum" sz="quarter" idx="5"/>
          </p:nvPr>
        </p:nvSpPr>
        <p:spPr/>
        <p:txBody>
          <a:bodyPr/>
          <a:lstStyle/>
          <a:p>
            <a:fld id="{EAAD7C7C-7A76-4031-AA7E-C2D15B9C3854}" type="slidenum">
              <a:rPr lang="en-US" smtClean="0"/>
              <a:t>3</a:t>
            </a:fld>
            <a:endParaRPr lang="en-US"/>
          </a:p>
        </p:txBody>
      </p:sp>
    </p:spTree>
    <p:extLst>
      <p:ext uri="{BB962C8B-B14F-4D97-AF65-F5344CB8AC3E}">
        <p14:creationId xmlns:p14="http://schemas.microsoft.com/office/powerpoint/2010/main" val="402520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any given time the metric is symmetric, as such you can always diagonalize it. However, if you have a signal with high frequency, the angle psi that diagonalizes the metric changes over time., What we call a linearly polarized signal is one that psi does not change over time. In the case of the low frequency, the DC limit does not change over time, so the angel does not change over time either. </a:t>
            </a:r>
          </a:p>
        </p:txBody>
      </p:sp>
      <p:sp>
        <p:nvSpPr>
          <p:cNvPr id="4" name="Slide Number Placeholder 3"/>
          <p:cNvSpPr>
            <a:spLocks noGrp="1"/>
          </p:cNvSpPr>
          <p:nvPr>
            <p:ph type="sldNum" sz="quarter" idx="5"/>
          </p:nvPr>
        </p:nvSpPr>
        <p:spPr/>
        <p:txBody>
          <a:bodyPr/>
          <a:lstStyle/>
          <a:p>
            <a:fld id="{EAAD7C7C-7A76-4031-AA7E-C2D15B9C3854}" type="slidenum">
              <a:rPr lang="en-US" smtClean="0"/>
              <a:t>11</a:t>
            </a:fld>
            <a:endParaRPr lang="en-US"/>
          </a:p>
        </p:txBody>
      </p:sp>
    </p:spTree>
    <p:extLst>
      <p:ext uri="{BB962C8B-B14F-4D97-AF65-F5344CB8AC3E}">
        <p14:creationId xmlns:p14="http://schemas.microsoft.com/office/powerpoint/2010/main" val="153571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E03D-411F-4CC3-8300-9AE10348CA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46A7AF-901C-4787-AECA-2226067D6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DA4314-A59C-47C6-838C-3387B5D9D220}"/>
              </a:ext>
            </a:extLst>
          </p:cNvPr>
          <p:cNvSpPr>
            <a:spLocks noGrp="1"/>
          </p:cNvSpPr>
          <p:nvPr>
            <p:ph type="dt" sz="half" idx="10"/>
          </p:nvPr>
        </p:nvSpPr>
        <p:spPr/>
        <p:txBody>
          <a:bodyPr/>
          <a:lstStyle/>
          <a:p>
            <a:fld id="{BECB61CD-F42D-4AB4-949E-666317210BA3}" type="datetime1">
              <a:rPr lang="en-US" smtClean="0"/>
              <a:t>4/2/2021</a:t>
            </a:fld>
            <a:endParaRPr lang="en-US"/>
          </a:p>
        </p:txBody>
      </p:sp>
      <p:sp>
        <p:nvSpPr>
          <p:cNvPr id="5" name="Footer Placeholder 4">
            <a:extLst>
              <a:ext uri="{FF2B5EF4-FFF2-40B4-BE49-F238E27FC236}">
                <a16:creationId xmlns:a16="http://schemas.microsoft.com/office/drawing/2014/main" id="{3BB2047F-465F-40B0-8E17-E2148F06C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D7AC7-5280-4E7F-AC57-8E2FCBB7FC55}"/>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275232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6558-DAE4-4E2D-82EC-59E4F8A242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6F6720-C9ED-4B39-9829-E762C954A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DCDD2-B022-41D3-8613-BDD68AB21C38}"/>
              </a:ext>
            </a:extLst>
          </p:cNvPr>
          <p:cNvSpPr>
            <a:spLocks noGrp="1"/>
          </p:cNvSpPr>
          <p:nvPr>
            <p:ph type="dt" sz="half" idx="10"/>
          </p:nvPr>
        </p:nvSpPr>
        <p:spPr/>
        <p:txBody>
          <a:bodyPr/>
          <a:lstStyle/>
          <a:p>
            <a:fld id="{E830E3F4-C703-4EA2-90FE-5A8ECA0FB9BA}" type="datetime1">
              <a:rPr lang="en-US" smtClean="0"/>
              <a:t>4/2/2021</a:t>
            </a:fld>
            <a:endParaRPr lang="en-US"/>
          </a:p>
        </p:txBody>
      </p:sp>
      <p:sp>
        <p:nvSpPr>
          <p:cNvPr id="5" name="Footer Placeholder 4">
            <a:extLst>
              <a:ext uri="{FF2B5EF4-FFF2-40B4-BE49-F238E27FC236}">
                <a16:creationId xmlns:a16="http://schemas.microsoft.com/office/drawing/2014/main" id="{65B19252-1047-44A6-B028-F3CE4841A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31369-A510-47F1-9041-15BB5F3D9E9F}"/>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120489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0B402-1049-427D-92A0-762BA2B416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F153B6-E59B-42BE-8E24-34F8C5974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7F5CC-7079-43F7-9809-56713B3E4417}"/>
              </a:ext>
            </a:extLst>
          </p:cNvPr>
          <p:cNvSpPr>
            <a:spLocks noGrp="1"/>
          </p:cNvSpPr>
          <p:nvPr>
            <p:ph type="dt" sz="half" idx="10"/>
          </p:nvPr>
        </p:nvSpPr>
        <p:spPr/>
        <p:txBody>
          <a:bodyPr/>
          <a:lstStyle/>
          <a:p>
            <a:fld id="{B0C6BFD7-8FD7-41C1-AC4C-4960F8B97770}" type="datetime1">
              <a:rPr lang="en-US" smtClean="0"/>
              <a:t>4/2/2021</a:t>
            </a:fld>
            <a:endParaRPr lang="en-US"/>
          </a:p>
        </p:txBody>
      </p:sp>
      <p:sp>
        <p:nvSpPr>
          <p:cNvPr id="5" name="Footer Placeholder 4">
            <a:extLst>
              <a:ext uri="{FF2B5EF4-FFF2-40B4-BE49-F238E27FC236}">
                <a16:creationId xmlns:a16="http://schemas.microsoft.com/office/drawing/2014/main" id="{D786EDAC-87D3-48FB-A1A9-503D64905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336A6-224A-4F34-BD90-A7CCE9DE68E8}"/>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409635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000E-FD2B-441B-A920-8BA204254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DEF12-EEF3-492A-9FBD-3A684625B0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83A7D-4B1B-47BE-8FF3-12069402DDCB}"/>
              </a:ext>
            </a:extLst>
          </p:cNvPr>
          <p:cNvSpPr>
            <a:spLocks noGrp="1"/>
          </p:cNvSpPr>
          <p:nvPr>
            <p:ph type="dt" sz="half" idx="10"/>
          </p:nvPr>
        </p:nvSpPr>
        <p:spPr/>
        <p:txBody>
          <a:bodyPr/>
          <a:lstStyle/>
          <a:p>
            <a:fld id="{946CBC53-2898-40B7-A817-CFFEE54CB70F}" type="datetime1">
              <a:rPr lang="en-US" smtClean="0"/>
              <a:t>4/2/2021</a:t>
            </a:fld>
            <a:endParaRPr lang="en-US"/>
          </a:p>
        </p:txBody>
      </p:sp>
      <p:sp>
        <p:nvSpPr>
          <p:cNvPr id="5" name="Footer Placeholder 4">
            <a:extLst>
              <a:ext uri="{FF2B5EF4-FFF2-40B4-BE49-F238E27FC236}">
                <a16:creationId xmlns:a16="http://schemas.microsoft.com/office/drawing/2014/main" id="{7E96EA10-B117-464D-9A86-47397DD60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A2077-7E9D-4BC2-AD13-22156506C459}"/>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315865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28ED-48A3-4DFB-B880-0145D4B8B5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47198F-E76F-4D9E-B16C-F8327CA38D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5A413D-40EF-4E58-9EA6-46C0CDB64565}"/>
              </a:ext>
            </a:extLst>
          </p:cNvPr>
          <p:cNvSpPr>
            <a:spLocks noGrp="1"/>
          </p:cNvSpPr>
          <p:nvPr>
            <p:ph type="dt" sz="half" idx="10"/>
          </p:nvPr>
        </p:nvSpPr>
        <p:spPr/>
        <p:txBody>
          <a:bodyPr/>
          <a:lstStyle/>
          <a:p>
            <a:fld id="{B00679DB-8E00-471A-AC8F-38D03C0EB21E}" type="datetime1">
              <a:rPr lang="en-US" smtClean="0"/>
              <a:t>4/2/2021</a:t>
            </a:fld>
            <a:endParaRPr lang="en-US"/>
          </a:p>
        </p:txBody>
      </p:sp>
      <p:sp>
        <p:nvSpPr>
          <p:cNvPr id="5" name="Footer Placeholder 4">
            <a:extLst>
              <a:ext uri="{FF2B5EF4-FFF2-40B4-BE49-F238E27FC236}">
                <a16:creationId xmlns:a16="http://schemas.microsoft.com/office/drawing/2014/main" id="{19B11277-12B5-4A2E-9B2E-5A5910DB4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271DB-A43F-40DE-A7E2-502867A0BEDD}"/>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30642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4C29-F6F2-4228-9F8B-8CDB04B0C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8B730-CDEB-453D-94C5-DE121B4C2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7F3F0A-54EE-4BB5-8B95-15601C1EE0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98476B-73E3-432A-BBEB-CA1D7CAF4EBF}"/>
              </a:ext>
            </a:extLst>
          </p:cNvPr>
          <p:cNvSpPr>
            <a:spLocks noGrp="1"/>
          </p:cNvSpPr>
          <p:nvPr>
            <p:ph type="dt" sz="half" idx="10"/>
          </p:nvPr>
        </p:nvSpPr>
        <p:spPr/>
        <p:txBody>
          <a:bodyPr/>
          <a:lstStyle/>
          <a:p>
            <a:fld id="{AE2CB06B-744B-4808-B160-530B90368788}" type="datetime1">
              <a:rPr lang="en-US" smtClean="0"/>
              <a:t>4/2/2021</a:t>
            </a:fld>
            <a:endParaRPr lang="en-US"/>
          </a:p>
        </p:txBody>
      </p:sp>
      <p:sp>
        <p:nvSpPr>
          <p:cNvPr id="6" name="Footer Placeholder 5">
            <a:extLst>
              <a:ext uri="{FF2B5EF4-FFF2-40B4-BE49-F238E27FC236}">
                <a16:creationId xmlns:a16="http://schemas.microsoft.com/office/drawing/2014/main" id="{8C612427-294A-46C5-A4A1-7F2030CB4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DD159-B0C2-48DC-9F9B-52BC3583BA1B}"/>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123487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99AE-15E0-429B-A0E5-191A7A392A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BAC573-C56E-4A3E-A4D6-512FA463F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723F7-C78B-4746-AA19-54BBFA9F28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83A729-527D-4D00-8A97-3DDE2E956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8C4CD9-62F2-4570-88A4-BC867573BD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298573-69BB-4642-8EDA-755E7BBCC556}"/>
              </a:ext>
            </a:extLst>
          </p:cNvPr>
          <p:cNvSpPr>
            <a:spLocks noGrp="1"/>
          </p:cNvSpPr>
          <p:nvPr>
            <p:ph type="dt" sz="half" idx="10"/>
          </p:nvPr>
        </p:nvSpPr>
        <p:spPr/>
        <p:txBody>
          <a:bodyPr/>
          <a:lstStyle/>
          <a:p>
            <a:fld id="{6544C776-AEA0-4AC1-8CBF-3BE3FD6987A3}" type="datetime1">
              <a:rPr lang="en-US" smtClean="0"/>
              <a:t>4/2/2021</a:t>
            </a:fld>
            <a:endParaRPr lang="en-US"/>
          </a:p>
        </p:txBody>
      </p:sp>
      <p:sp>
        <p:nvSpPr>
          <p:cNvPr id="8" name="Footer Placeholder 7">
            <a:extLst>
              <a:ext uri="{FF2B5EF4-FFF2-40B4-BE49-F238E27FC236}">
                <a16:creationId xmlns:a16="http://schemas.microsoft.com/office/drawing/2014/main" id="{9EF47CC9-5E7B-4A9D-AEDA-5E51C98D3D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D55D9-6BF8-4C0C-9071-19720EDE940C}"/>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15593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F0DF-FEB8-4A9B-B0FC-9C94CCE57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4708C-F5B7-41EF-A1E8-F228F9135A20}"/>
              </a:ext>
            </a:extLst>
          </p:cNvPr>
          <p:cNvSpPr>
            <a:spLocks noGrp="1"/>
          </p:cNvSpPr>
          <p:nvPr>
            <p:ph type="dt" sz="half" idx="10"/>
          </p:nvPr>
        </p:nvSpPr>
        <p:spPr/>
        <p:txBody>
          <a:bodyPr/>
          <a:lstStyle/>
          <a:p>
            <a:fld id="{7F3900BF-8970-43A8-9818-38E725C33F8F}" type="datetime1">
              <a:rPr lang="en-US" smtClean="0"/>
              <a:t>4/2/2021</a:t>
            </a:fld>
            <a:endParaRPr lang="en-US"/>
          </a:p>
        </p:txBody>
      </p:sp>
      <p:sp>
        <p:nvSpPr>
          <p:cNvPr id="4" name="Footer Placeholder 3">
            <a:extLst>
              <a:ext uri="{FF2B5EF4-FFF2-40B4-BE49-F238E27FC236}">
                <a16:creationId xmlns:a16="http://schemas.microsoft.com/office/drawing/2014/main" id="{684A577E-C367-4FFD-9623-270A96092F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CE8DE1-F92C-4A80-B775-583649EE5EE9}"/>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366625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B7128-C98E-4BA4-8CE8-282C50F4EC25}"/>
              </a:ext>
            </a:extLst>
          </p:cNvPr>
          <p:cNvSpPr>
            <a:spLocks noGrp="1"/>
          </p:cNvSpPr>
          <p:nvPr>
            <p:ph type="dt" sz="half" idx="10"/>
          </p:nvPr>
        </p:nvSpPr>
        <p:spPr/>
        <p:txBody>
          <a:bodyPr/>
          <a:lstStyle/>
          <a:p>
            <a:fld id="{BA58C79B-7E8D-4AA9-B950-79B1374609EF}" type="datetime1">
              <a:rPr lang="en-US" smtClean="0"/>
              <a:t>4/2/2021</a:t>
            </a:fld>
            <a:endParaRPr lang="en-US"/>
          </a:p>
        </p:txBody>
      </p:sp>
      <p:sp>
        <p:nvSpPr>
          <p:cNvPr id="3" name="Footer Placeholder 2">
            <a:extLst>
              <a:ext uri="{FF2B5EF4-FFF2-40B4-BE49-F238E27FC236}">
                <a16:creationId xmlns:a16="http://schemas.microsoft.com/office/drawing/2014/main" id="{CF21383F-A09C-43B7-9014-8EFEE0FC91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353EB6-CEE1-4D69-A384-32259739B255}"/>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429295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2DE3-855D-4516-8211-2B138F9F1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CB99A9-9586-49FC-B8AA-C815BC13D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721EC6-DBC5-4228-A7EF-FD3FA8E78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3DD8D9-1E65-466A-8320-E62347C18BBD}"/>
              </a:ext>
            </a:extLst>
          </p:cNvPr>
          <p:cNvSpPr>
            <a:spLocks noGrp="1"/>
          </p:cNvSpPr>
          <p:nvPr>
            <p:ph type="dt" sz="half" idx="10"/>
          </p:nvPr>
        </p:nvSpPr>
        <p:spPr/>
        <p:txBody>
          <a:bodyPr/>
          <a:lstStyle/>
          <a:p>
            <a:fld id="{2325084D-ED75-46B9-BB27-F273782731A0}" type="datetime1">
              <a:rPr lang="en-US" smtClean="0"/>
              <a:t>4/2/2021</a:t>
            </a:fld>
            <a:endParaRPr lang="en-US"/>
          </a:p>
        </p:txBody>
      </p:sp>
      <p:sp>
        <p:nvSpPr>
          <p:cNvPr id="6" name="Footer Placeholder 5">
            <a:extLst>
              <a:ext uri="{FF2B5EF4-FFF2-40B4-BE49-F238E27FC236}">
                <a16:creationId xmlns:a16="http://schemas.microsoft.com/office/drawing/2014/main" id="{B82BC233-F070-4569-A024-7B0AB7EAF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07813-CAC0-4B4E-AF8B-0F219013DD69}"/>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170325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1D05-51A3-4F46-B1EA-026B9DB1E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1C2D6B-F5A6-429F-9525-17411F7D66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5CDC48-4C78-4662-87FC-F9DB57323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A2333-8D2F-403A-A8AD-65148AB7F797}"/>
              </a:ext>
            </a:extLst>
          </p:cNvPr>
          <p:cNvSpPr>
            <a:spLocks noGrp="1"/>
          </p:cNvSpPr>
          <p:nvPr>
            <p:ph type="dt" sz="half" idx="10"/>
          </p:nvPr>
        </p:nvSpPr>
        <p:spPr/>
        <p:txBody>
          <a:bodyPr/>
          <a:lstStyle/>
          <a:p>
            <a:fld id="{E8F6B420-609A-4F5F-BB9A-58D822C96D51}" type="datetime1">
              <a:rPr lang="en-US" smtClean="0"/>
              <a:t>4/2/2021</a:t>
            </a:fld>
            <a:endParaRPr lang="en-US"/>
          </a:p>
        </p:txBody>
      </p:sp>
      <p:sp>
        <p:nvSpPr>
          <p:cNvPr id="6" name="Footer Placeholder 5">
            <a:extLst>
              <a:ext uri="{FF2B5EF4-FFF2-40B4-BE49-F238E27FC236}">
                <a16:creationId xmlns:a16="http://schemas.microsoft.com/office/drawing/2014/main" id="{1EDADA8F-44AE-4E8C-8E9C-5B1929B8A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EF62F-D4E8-4F7E-A101-22E140B4758D}"/>
              </a:ext>
            </a:extLst>
          </p:cNvPr>
          <p:cNvSpPr>
            <a:spLocks noGrp="1"/>
          </p:cNvSpPr>
          <p:nvPr>
            <p:ph type="sldNum" sz="quarter" idx="12"/>
          </p:nvPr>
        </p:nvSpPr>
        <p:spPr/>
        <p:txBody>
          <a:bodyPr/>
          <a:lstStyle/>
          <a:p>
            <a:fld id="{63F64531-CC20-4F25-A417-24FA158E4E8A}" type="slidenum">
              <a:rPr lang="en-US" smtClean="0"/>
              <a:t>‹#›</a:t>
            </a:fld>
            <a:endParaRPr lang="en-US"/>
          </a:p>
        </p:txBody>
      </p:sp>
    </p:spTree>
    <p:extLst>
      <p:ext uri="{BB962C8B-B14F-4D97-AF65-F5344CB8AC3E}">
        <p14:creationId xmlns:p14="http://schemas.microsoft.com/office/powerpoint/2010/main" val="1026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D2341-7CE1-4AB1-9D5A-10FA370D6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F96C7-8CC9-43AD-A34F-B1542C9A9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0DBCD-47D0-4373-8577-68AE3EACC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9185A-99F1-44A5-9471-B3F872D02E15}" type="datetime1">
              <a:rPr lang="en-US" smtClean="0"/>
              <a:t>4/2/2021</a:t>
            </a:fld>
            <a:endParaRPr lang="en-US"/>
          </a:p>
        </p:txBody>
      </p:sp>
      <p:sp>
        <p:nvSpPr>
          <p:cNvPr id="5" name="Footer Placeholder 4">
            <a:extLst>
              <a:ext uri="{FF2B5EF4-FFF2-40B4-BE49-F238E27FC236}">
                <a16:creationId xmlns:a16="http://schemas.microsoft.com/office/drawing/2014/main" id="{F0E485BC-06D3-4463-BBD3-3E2024650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8D84A1-30ED-4F29-92E7-01D9672AA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64531-CC20-4F25-A417-24FA158E4E8A}" type="slidenum">
              <a:rPr lang="en-US" smtClean="0"/>
              <a:t>‹#›</a:t>
            </a:fld>
            <a:endParaRPr lang="en-US"/>
          </a:p>
        </p:txBody>
      </p:sp>
    </p:spTree>
    <p:extLst>
      <p:ext uri="{BB962C8B-B14F-4D97-AF65-F5344CB8AC3E}">
        <p14:creationId xmlns:p14="http://schemas.microsoft.com/office/powerpoint/2010/main" val="3442984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it.ligo.org/marek.szczepanczyk/sng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6">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2F288-1184-4646-998F-E3F66767B2BD}"/>
              </a:ext>
            </a:extLst>
          </p:cNvPr>
          <p:cNvSpPr>
            <a:spLocks noGrp="1"/>
          </p:cNvSpPr>
          <p:nvPr>
            <p:ph type="ctrTitle"/>
          </p:nvPr>
        </p:nvSpPr>
        <p:spPr>
          <a:xfrm>
            <a:off x="4375303" y="-2"/>
            <a:ext cx="3505200" cy="2600346"/>
          </a:xfrm>
        </p:spPr>
        <p:txBody>
          <a:bodyPr>
            <a:normAutofit/>
          </a:bodyPr>
          <a:lstStyle/>
          <a:p>
            <a:r>
              <a:rPr lang="en-US" sz="3500" b="0" i="0" dirty="0" err="1">
                <a:solidFill>
                  <a:schemeClr val="bg1"/>
                </a:solidFill>
                <a:effectLst/>
                <a:latin typeface="Arial" panose="020B0604020202020204" pitchFamily="34" charset="0"/>
              </a:rPr>
              <a:t>Taperings</a:t>
            </a:r>
            <a:r>
              <a:rPr lang="en-US" sz="3500" b="0" i="0" dirty="0">
                <a:solidFill>
                  <a:schemeClr val="bg1"/>
                </a:solidFill>
                <a:effectLst/>
                <a:latin typeface="Arial" panose="020B0604020202020204" pitchFamily="34" charset="0"/>
              </a:rPr>
              <a:t> and Analytic Continuations of Supernova GWs with Memory</a:t>
            </a:r>
            <a:endParaRPr lang="en-US" sz="3500" dirty="0">
              <a:solidFill>
                <a:schemeClr val="bg1"/>
              </a:solidFill>
            </a:endParaRPr>
          </a:p>
        </p:txBody>
      </p:sp>
      <p:sp>
        <p:nvSpPr>
          <p:cNvPr id="3" name="Subtitle 2">
            <a:extLst>
              <a:ext uri="{FF2B5EF4-FFF2-40B4-BE49-F238E27FC236}">
                <a16:creationId xmlns:a16="http://schemas.microsoft.com/office/drawing/2014/main" id="{7F1C05F5-AB70-48DD-B72E-7A417A7D275A}"/>
              </a:ext>
            </a:extLst>
          </p:cNvPr>
          <p:cNvSpPr>
            <a:spLocks noGrp="1"/>
          </p:cNvSpPr>
          <p:nvPr>
            <p:ph type="subTitle" idx="1"/>
          </p:nvPr>
        </p:nvSpPr>
        <p:spPr>
          <a:xfrm>
            <a:off x="4342867" y="2667032"/>
            <a:ext cx="3506264" cy="1671616"/>
          </a:xfrm>
        </p:spPr>
        <p:txBody>
          <a:bodyPr>
            <a:normAutofit/>
          </a:bodyPr>
          <a:lstStyle/>
          <a:p>
            <a:r>
              <a:rPr lang="en-US" sz="2200" dirty="0">
                <a:solidFill>
                  <a:schemeClr val="bg1"/>
                </a:solidFill>
              </a:rPr>
              <a:t>Colter Richardson, Michele Zanolin, Haakon Andresen, Marek </a:t>
            </a:r>
            <a:r>
              <a:rPr lang="en-US" sz="2200" dirty="0" err="1">
                <a:solidFill>
                  <a:schemeClr val="bg1"/>
                </a:solidFill>
              </a:rPr>
              <a:t>Szczepanczyk</a:t>
            </a:r>
            <a:r>
              <a:rPr lang="en-US" sz="2200" dirty="0">
                <a:solidFill>
                  <a:schemeClr val="bg1"/>
                </a:solidFill>
              </a:rPr>
              <a:t>, Kiranjyot Gill, and </a:t>
            </a:r>
            <a:r>
              <a:rPr lang="en-US" sz="2200" dirty="0" err="1">
                <a:solidFill>
                  <a:schemeClr val="bg1"/>
                </a:solidFill>
              </a:rPr>
              <a:t>Annop</a:t>
            </a:r>
            <a:r>
              <a:rPr lang="en-US" sz="2200" dirty="0">
                <a:solidFill>
                  <a:schemeClr val="bg1"/>
                </a:solidFill>
              </a:rPr>
              <a:t> </a:t>
            </a:r>
            <a:r>
              <a:rPr lang="en-US" sz="2200" dirty="0" err="1">
                <a:solidFill>
                  <a:schemeClr val="bg1"/>
                </a:solidFill>
              </a:rPr>
              <a:t>Wongwwathanarat</a:t>
            </a:r>
            <a:endParaRPr lang="en-US" sz="2200" dirty="0">
              <a:solidFill>
                <a:schemeClr val="bg1"/>
              </a:solidFill>
            </a:endParaRPr>
          </a:p>
        </p:txBody>
      </p:sp>
      <p:grpSp>
        <p:nvGrpSpPr>
          <p:cNvPr id="30" name="Group 18">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20" name="Freeform: Shape 19">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Picture 8">
            <a:extLst>
              <a:ext uri="{FF2B5EF4-FFF2-40B4-BE49-F238E27FC236}">
                <a16:creationId xmlns:a16="http://schemas.microsoft.com/office/drawing/2014/main" id="{B1DEA44F-09E8-4346-B3BF-4258FB13C580}"/>
              </a:ext>
            </a:extLst>
          </p:cNvPr>
          <p:cNvPicPr>
            <a:picLocks noChangeAspect="1"/>
          </p:cNvPicPr>
          <p:nvPr/>
        </p:nvPicPr>
        <p:blipFill rotWithShape="1">
          <a:blip r:embed="rId2">
            <a:extLst>
              <a:ext uri="{28A0092B-C50C-407E-A947-70E740481C1C}">
                <a14:useLocalDpi xmlns:a14="http://schemas.microsoft.com/office/drawing/2010/main" val="0"/>
              </a:ext>
            </a:extLst>
          </a:blip>
          <a:srcRect l="4565" r="33123"/>
          <a:stretch/>
        </p:blipFill>
        <p:spPr>
          <a:xfrm>
            <a:off x="-44644" y="22858"/>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23" name="Group 22">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24" name="Freeform: Shape 23">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 name="Group 26">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8" name="Freeform: Shape 27">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6" descr="Chart&#10;&#10;Description automatically generated">
            <a:extLst>
              <a:ext uri="{FF2B5EF4-FFF2-40B4-BE49-F238E27FC236}">
                <a16:creationId xmlns:a16="http://schemas.microsoft.com/office/drawing/2014/main" id="{3EBD3786-CA1A-43BE-BE62-875AA3E688F1}"/>
              </a:ext>
            </a:extLst>
          </p:cNvPr>
          <p:cNvPicPr>
            <a:picLocks noChangeAspect="1"/>
          </p:cNvPicPr>
          <p:nvPr/>
        </p:nvPicPr>
        <p:blipFill rotWithShape="1">
          <a:blip r:embed="rId4">
            <a:extLst>
              <a:ext uri="{28A0092B-C50C-407E-A947-70E740481C1C}">
                <a14:useLocalDpi xmlns:a14="http://schemas.microsoft.com/office/drawing/2010/main" val="0"/>
              </a:ext>
            </a:extLst>
          </a:blip>
          <a:srcRect l="15391" r="27594"/>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31" name="Group 30">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32" name="Freeform: Shape 31">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Picture 10">
            <a:extLst>
              <a:ext uri="{FF2B5EF4-FFF2-40B4-BE49-F238E27FC236}">
                <a16:creationId xmlns:a16="http://schemas.microsoft.com/office/drawing/2014/main" id="{699F86F1-49B4-4B0B-8B49-6966370F7D38}"/>
              </a:ext>
            </a:extLst>
          </p:cNvPr>
          <p:cNvPicPr>
            <a:picLocks noChangeAspect="1"/>
          </p:cNvPicPr>
          <p:nvPr/>
        </p:nvPicPr>
        <p:blipFill>
          <a:blip r:embed="rId5"/>
          <a:stretch>
            <a:fillRect/>
          </a:stretch>
        </p:blipFill>
        <p:spPr>
          <a:xfrm>
            <a:off x="4948935" y="4413280"/>
            <a:ext cx="2370088" cy="2370088"/>
          </a:xfrm>
          <a:prstGeom prst="rect">
            <a:avLst/>
          </a:prstGeom>
        </p:spPr>
      </p:pic>
      <p:sp>
        <p:nvSpPr>
          <p:cNvPr id="13" name="Slide Number Placeholder 12">
            <a:extLst>
              <a:ext uri="{FF2B5EF4-FFF2-40B4-BE49-F238E27FC236}">
                <a16:creationId xmlns:a16="http://schemas.microsoft.com/office/drawing/2014/main" id="{744D60C6-7043-47FD-9824-836ED81724B6}"/>
              </a:ext>
            </a:extLst>
          </p:cNvPr>
          <p:cNvSpPr>
            <a:spLocks noGrp="1"/>
          </p:cNvSpPr>
          <p:nvPr>
            <p:ph type="sldNum" sz="quarter" idx="12"/>
          </p:nvPr>
        </p:nvSpPr>
        <p:spPr/>
        <p:txBody>
          <a:bodyPr/>
          <a:lstStyle/>
          <a:p>
            <a:fld id="{63F64531-CC20-4F25-A417-24FA158E4E8A}" type="slidenum">
              <a:rPr lang="en-US" smtClean="0"/>
              <a:t>1</a:t>
            </a:fld>
            <a:endParaRPr lang="en-US"/>
          </a:p>
        </p:txBody>
      </p:sp>
      <p:sp>
        <p:nvSpPr>
          <p:cNvPr id="4" name="TextBox 3">
            <a:extLst>
              <a:ext uri="{FF2B5EF4-FFF2-40B4-BE49-F238E27FC236}">
                <a16:creationId xmlns:a16="http://schemas.microsoft.com/office/drawing/2014/main" id="{91914305-6645-497B-821D-6C936EA01663}"/>
              </a:ext>
            </a:extLst>
          </p:cNvPr>
          <p:cNvSpPr txBox="1"/>
          <p:nvPr/>
        </p:nvSpPr>
        <p:spPr>
          <a:xfrm>
            <a:off x="46234" y="6534363"/>
            <a:ext cx="873303"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238114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44EBE-E353-4207-9E6D-E89EDE45E7FC}"/>
              </a:ext>
            </a:extLst>
          </p:cNvPr>
          <p:cNvSpPr>
            <a:spLocks noGrp="1"/>
          </p:cNvSpPr>
          <p:nvPr>
            <p:ph type="title"/>
          </p:nvPr>
        </p:nvSpPr>
        <p:spPr>
          <a:xfrm>
            <a:off x="612648" y="365125"/>
            <a:ext cx="6986015" cy="1776484"/>
          </a:xfrm>
        </p:spPr>
        <p:txBody>
          <a:bodyPr anchor="b">
            <a:normAutofit/>
          </a:bodyPr>
          <a:lstStyle/>
          <a:p>
            <a:r>
              <a:rPr lang="en-US" sz="5400" dirty="0"/>
              <a:t>Angular Dependence</a:t>
            </a:r>
          </a:p>
        </p:txBody>
      </p:sp>
      <p:pic>
        <p:nvPicPr>
          <p:cNvPr id="9" name="Picture 8" descr="Chart, histogram&#10;&#10;Description automatically generated with medium confidence">
            <a:extLst>
              <a:ext uri="{FF2B5EF4-FFF2-40B4-BE49-F238E27FC236}">
                <a16:creationId xmlns:a16="http://schemas.microsoft.com/office/drawing/2014/main" id="{9DD15180-1583-4321-AC18-8B79DE8E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409" y="262281"/>
            <a:ext cx="3532036" cy="1889639"/>
          </a:xfrm>
          <a:prstGeom prst="rect">
            <a:avLst/>
          </a:prstGeom>
        </p:spPr>
      </p:pic>
      <p:sp>
        <p:nvSpPr>
          <p:cNvPr id="23"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677F164E-181D-49A8-A795-AE2B74419FBC}"/>
                  </a:ext>
                </a:extLst>
              </p:cNvPr>
              <p:cNvSpPr>
                <a:spLocks noGrp="1"/>
              </p:cNvSpPr>
              <p:nvPr>
                <p:ph idx="1"/>
              </p:nvPr>
            </p:nvSpPr>
            <p:spPr>
              <a:xfrm>
                <a:off x="612648" y="2504819"/>
                <a:ext cx="6986016" cy="4216656"/>
              </a:xfrm>
            </p:spPr>
            <p:txBody>
              <a:bodyPr>
                <a:normAutofit/>
              </a:bodyPr>
              <a:lstStyle/>
              <a:p>
                <a:r>
                  <a:rPr lang="en-US" sz="2200" dirty="0"/>
                  <a:t>We initially investigate the memory when phase 1 ends, due to the loss of GWs from the neutrino emission.</a:t>
                </a:r>
              </a:p>
              <a:p>
                <a:r>
                  <a:rPr lang="en-US" sz="2200" dirty="0"/>
                  <a:t>The gauge independent </a:t>
                </a:r>
                <a14:m>
                  <m:oMath xmlns:m="http://schemas.openxmlformats.org/officeDocument/2006/math">
                    <m:rad>
                      <m:radPr>
                        <m:degHide m:val="on"/>
                        <m:ctrlPr>
                          <a:rPr lang="en-US" sz="2200" i="1">
                            <a:latin typeface="Cambria Math" panose="02040503050406030204" pitchFamily="18" charset="0"/>
                          </a:rPr>
                        </m:ctrlPr>
                      </m:radPr>
                      <m:deg/>
                      <m:e>
                        <m:sSubSup>
                          <m:sSubSupPr>
                            <m:ctrlPr>
                              <a:rPr lang="en-US" sz="2200" i="1">
                                <a:latin typeface="Cambria Math" panose="02040503050406030204" pitchFamily="18" charset="0"/>
                              </a:rPr>
                            </m:ctrlPr>
                          </m:sSubSupPr>
                          <m:e>
                            <m:r>
                              <a:rPr lang="en-US" sz="2200" b="0" i="1">
                                <a:latin typeface="Cambria Math" panose="02040503050406030204" pitchFamily="18" charset="0"/>
                              </a:rPr>
                              <m:t>h</m:t>
                            </m:r>
                          </m:e>
                          <m:sub>
                            <m:r>
                              <a:rPr lang="en-US" sz="2200" b="0" i="1">
                                <a:latin typeface="Cambria Math" panose="02040503050406030204" pitchFamily="18" charset="0"/>
                              </a:rPr>
                              <m:t>+</m:t>
                            </m:r>
                          </m:sub>
                          <m:sup>
                            <m:r>
                              <a:rPr lang="en-US" sz="2200" b="0" i="1">
                                <a:latin typeface="Cambria Math" panose="02040503050406030204" pitchFamily="18" charset="0"/>
                              </a:rPr>
                              <m:t>2</m:t>
                            </m:r>
                          </m:sup>
                        </m:sSubSup>
                        <m:r>
                          <a:rPr lang="en-US" sz="2200" b="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h</m:t>
                            </m:r>
                          </m:e>
                          <m:sub>
                            <m:r>
                              <a:rPr lang="en-US" sz="2200" i="1">
                                <a:latin typeface="Cambria Math" panose="02040503050406030204" pitchFamily="18" charset="0"/>
                                <a:ea typeface="Cambria Math" panose="02040503050406030204" pitchFamily="18" charset="0"/>
                              </a:rPr>
                              <m:t>×</m:t>
                            </m:r>
                          </m:sub>
                          <m:sup>
                            <m:r>
                              <a:rPr lang="en-US" sz="2200" i="1">
                                <a:latin typeface="Cambria Math" panose="02040503050406030204" pitchFamily="18" charset="0"/>
                              </a:rPr>
                              <m:t>2</m:t>
                            </m:r>
                          </m:sup>
                        </m:sSubSup>
                      </m:e>
                    </m:rad>
                  </m:oMath>
                </a14:m>
                <a:r>
                  <a:rPr lang="en-US" sz="2200" dirty="0"/>
                  <a:t> is of interest due to its independence of observer orientation.</a:t>
                </a:r>
              </a:p>
              <a:p>
                <a:r>
                  <a:rPr lang="en-US" sz="2200" dirty="0"/>
                  <a:t>We primarily analyze the total GW signal (from matter and neutrinos), but also investigate the independent components.</a:t>
                </a:r>
              </a:p>
              <a:p>
                <a:r>
                  <a:rPr lang="en-US" sz="2200" dirty="0"/>
                  <a:t>The GW memory from the flow is more regular than that of the neutrinos. </a:t>
                </a:r>
              </a:p>
              <a:p>
                <a:r>
                  <a:rPr lang="en-US" sz="2200" dirty="0"/>
                  <a:t>These plots also detail the amount of angular separation needed to detect a difference in the signals. </a:t>
                </a:r>
              </a:p>
            </p:txBody>
          </p:sp>
        </mc:Choice>
        <mc:Fallback xmlns="">
          <p:sp>
            <p:nvSpPr>
              <p:cNvPr id="13" name="Content Placeholder 12">
                <a:extLst>
                  <a:ext uri="{FF2B5EF4-FFF2-40B4-BE49-F238E27FC236}">
                    <a16:creationId xmlns:a16="http://schemas.microsoft.com/office/drawing/2014/main" id="{677F164E-181D-49A8-A795-AE2B74419FBC}"/>
                  </a:ext>
                </a:extLst>
              </p:cNvPr>
              <p:cNvSpPr>
                <a:spLocks noGrp="1" noRot="1" noChangeAspect="1" noMove="1" noResize="1" noEditPoints="1" noAdjustHandles="1" noChangeArrowheads="1" noChangeShapeType="1" noTextEdit="1"/>
              </p:cNvSpPr>
              <p:nvPr>
                <p:ph idx="1"/>
              </p:nvPr>
            </p:nvSpPr>
            <p:spPr>
              <a:xfrm>
                <a:off x="612648" y="2504819"/>
                <a:ext cx="6986016" cy="4216656"/>
              </a:xfrm>
              <a:blipFill>
                <a:blip r:embed="rId3"/>
                <a:stretch>
                  <a:fillRect l="-1047" t="-1879" r="-960"/>
                </a:stretch>
              </a:blipFill>
            </p:spPr>
            <p:txBody>
              <a:bodyPr/>
              <a:lstStyle/>
              <a:p>
                <a:r>
                  <a:rPr lang="en-US">
                    <a:noFill/>
                  </a:rPr>
                  <a:t> </a:t>
                </a:r>
              </a:p>
            </p:txBody>
          </p:sp>
        </mc:Fallback>
      </mc:AlternateContent>
      <p:pic>
        <p:nvPicPr>
          <p:cNvPr id="7" name="Picture 6" descr="Chart, diagram&#10;&#10;Description automatically generated">
            <a:extLst>
              <a:ext uri="{FF2B5EF4-FFF2-40B4-BE49-F238E27FC236}">
                <a16:creationId xmlns:a16="http://schemas.microsoft.com/office/drawing/2014/main" id="{79FC2973-B06E-40A2-A8A3-C4E98D151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136" y="2310838"/>
            <a:ext cx="3530309" cy="1888715"/>
          </a:xfrm>
          <a:prstGeom prst="rect">
            <a:avLst/>
          </a:prstGeom>
        </p:spPr>
      </p:pic>
      <p:pic>
        <p:nvPicPr>
          <p:cNvPr id="5" name="Content Placeholder 4" descr="Chart&#10;&#10;Description automatically generated">
            <a:extLst>
              <a:ext uri="{FF2B5EF4-FFF2-40B4-BE49-F238E27FC236}">
                <a16:creationId xmlns:a16="http://schemas.microsoft.com/office/drawing/2014/main" id="{ED13C550-83F8-4EB2-BF2E-742FE540AE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136" y="4358933"/>
            <a:ext cx="3530309" cy="1888715"/>
          </a:xfrm>
          <a:prstGeom prst="rect">
            <a:avLst/>
          </a:prstGeom>
        </p:spPr>
      </p:pic>
      <p:sp>
        <p:nvSpPr>
          <p:cNvPr id="3" name="Slide Number Placeholder 2">
            <a:extLst>
              <a:ext uri="{FF2B5EF4-FFF2-40B4-BE49-F238E27FC236}">
                <a16:creationId xmlns:a16="http://schemas.microsoft.com/office/drawing/2014/main" id="{3D594773-EFA8-4616-874F-CCEB2D89A678}"/>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10</a:t>
            </a:fld>
            <a:endParaRPr lang="en-US"/>
          </a:p>
        </p:txBody>
      </p:sp>
    </p:spTree>
    <p:extLst>
      <p:ext uri="{BB962C8B-B14F-4D97-AF65-F5344CB8AC3E}">
        <p14:creationId xmlns:p14="http://schemas.microsoft.com/office/powerpoint/2010/main" val="29987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4D1B4-BD17-4770-9972-FA75F6529D44}"/>
              </a:ext>
            </a:extLst>
          </p:cNvPr>
          <p:cNvSpPr>
            <a:spLocks noGrp="1"/>
          </p:cNvSpPr>
          <p:nvPr>
            <p:ph type="title"/>
          </p:nvPr>
        </p:nvSpPr>
        <p:spPr>
          <a:xfrm>
            <a:off x="572493" y="238539"/>
            <a:ext cx="11018520" cy="1434415"/>
          </a:xfrm>
        </p:spPr>
        <p:txBody>
          <a:bodyPr anchor="b">
            <a:normAutofit/>
          </a:bodyPr>
          <a:lstStyle/>
          <a:p>
            <a:r>
              <a:rPr lang="en-US" sz="5400"/>
              <a:t>Linearity in the Low Frequency Limit</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8">
            <a:extLst>
              <a:ext uri="{FF2B5EF4-FFF2-40B4-BE49-F238E27FC236}">
                <a16:creationId xmlns:a16="http://schemas.microsoft.com/office/drawing/2014/main" id="{0EB83418-FACC-4C0F-AA50-F85DE2A1B1B7}"/>
              </a:ext>
            </a:extLst>
          </p:cNvPr>
          <p:cNvSpPr>
            <a:spLocks noGrp="1"/>
          </p:cNvSpPr>
          <p:nvPr>
            <p:ph idx="1"/>
          </p:nvPr>
        </p:nvSpPr>
        <p:spPr>
          <a:xfrm>
            <a:off x="572493" y="2071316"/>
            <a:ext cx="6713552" cy="4119172"/>
          </a:xfrm>
        </p:spPr>
        <p:txBody>
          <a:bodyPr anchor="t">
            <a:normAutofit/>
          </a:bodyPr>
          <a:lstStyle/>
          <a:p>
            <a:r>
              <a:rPr lang="en-US" sz="2200" dirty="0"/>
              <a:t>As the high frequency components are removed, the signal becomes linearly polarized.</a:t>
            </a:r>
          </a:p>
          <a:p>
            <a:r>
              <a:rPr lang="en-US" sz="2200" dirty="0"/>
              <a:t>Which for the memory specifically we find the rotation angle </a:t>
            </a:r>
            <a:r>
              <a:rPr lang="el-GR" sz="2200" dirty="0"/>
              <a:t>ψ</a:t>
            </a:r>
            <a:r>
              <a:rPr lang="en-US" sz="2200" dirty="0"/>
              <a:t> that diagonalizes the GW matrix for every direction at 1.3 seconds. </a:t>
            </a:r>
          </a:p>
        </p:txBody>
      </p:sp>
      <p:sp>
        <p:nvSpPr>
          <p:cNvPr id="3" name="Slide Number Placeholder 2">
            <a:extLst>
              <a:ext uri="{FF2B5EF4-FFF2-40B4-BE49-F238E27FC236}">
                <a16:creationId xmlns:a16="http://schemas.microsoft.com/office/drawing/2014/main" id="{ECD1B6F1-76E4-4CFB-AC30-D5DBFE601793}"/>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11</a:t>
            </a:fld>
            <a:endParaRPr lang="en-US"/>
          </a:p>
        </p:txBody>
      </p:sp>
      <p:pic>
        <p:nvPicPr>
          <p:cNvPr id="4" name="Picture 3">
            <a:extLst>
              <a:ext uri="{FF2B5EF4-FFF2-40B4-BE49-F238E27FC236}">
                <a16:creationId xmlns:a16="http://schemas.microsoft.com/office/drawing/2014/main" id="{E1FB7674-C80B-4F44-A2EA-603D2CA9E407}"/>
              </a:ext>
            </a:extLst>
          </p:cNvPr>
          <p:cNvPicPr>
            <a:picLocks noChangeAspect="1"/>
          </p:cNvPicPr>
          <p:nvPr/>
        </p:nvPicPr>
        <p:blipFill>
          <a:blip r:embed="rId3"/>
          <a:stretch>
            <a:fillRect/>
          </a:stretch>
        </p:blipFill>
        <p:spPr>
          <a:xfrm>
            <a:off x="7747830" y="1847088"/>
            <a:ext cx="4441122" cy="5019502"/>
          </a:xfrm>
          <a:prstGeom prst="rect">
            <a:avLst/>
          </a:prstGeom>
        </p:spPr>
      </p:pic>
      <p:pic>
        <p:nvPicPr>
          <p:cNvPr id="8" name="Picture 7" descr="Chart, surface chart&#10;&#10;Description automatically generated">
            <a:extLst>
              <a:ext uri="{FF2B5EF4-FFF2-40B4-BE49-F238E27FC236}">
                <a16:creationId xmlns:a16="http://schemas.microsoft.com/office/drawing/2014/main" id="{0CDBB2E8-D858-43C1-B8B6-817616B4F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488" y="3782961"/>
            <a:ext cx="5825491" cy="3075039"/>
          </a:xfrm>
          <a:prstGeom prst="rect">
            <a:avLst/>
          </a:prstGeom>
        </p:spPr>
      </p:pic>
    </p:spTree>
    <p:extLst>
      <p:ext uri="{BB962C8B-B14F-4D97-AF65-F5344CB8AC3E}">
        <p14:creationId xmlns:p14="http://schemas.microsoft.com/office/powerpoint/2010/main" val="144805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2E21-055A-4482-ADA9-4F19DFACC854}"/>
              </a:ext>
            </a:extLst>
          </p:cNvPr>
          <p:cNvSpPr>
            <a:spLocks noGrp="1"/>
          </p:cNvSpPr>
          <p:nvPr>
            <p:ph type="title"/>
          </p:nvPr>
        </p:nvSpPr>
        <p:spPr>
          <a:xfrm>
            <a:off x="838200" y="365125"/>
            <a:ext cx="10515600" cy="1325563"/>
          </a:xfrm>
        </p:spPr>
        <p:txBody>
          <a:bodyPr>
            <a:normAutofit/>
          </a:bodyPr>
          <a:lstStyle/>
          <a:p>
            <a:r>
              <a:rPr lang="en-US" sz="5400" dirty="0"/>
              <a:t>Toy Models</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66DE53D-B727-4294-A3B7-32F73A08F831}"/>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12</a:t>
            </a:fld>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EA1573FB-C6C8-4096-AEF9-9BF275B53150}"/>
                  </a:ext>
                </a:extLst>
              </p:cNvPr>
              <p:cNvSpPr>
                <a:spLocks noGrp="1"/>
              </p:cNvSpPr>
              <p:nvPr>
                <p:ph idx="1"/>
              </p:nvPr>
            </p:nvSpPr>
            <p:spPr>
              <a:xfrm>
                <a:off x="990600" y="1843088"/>
                <a:ext cx="10939732" cy="4486275"/>
              </a:xfrm>
            </p:spPr>
            <p:txBody>
              <a:bodyPr>
                <a:normAutofit/>
              </a:bodyPr>
              <a:lstStyle/>
              <a:p>
                <a:r>
                  <a:rPr lang="en-US" sz="2400" dirty="0"/>
                  <a:t>We investigate how three axis symmetric toy models of the explosion mimic the angular dependence of the numerical simulation.</a:t>
                </a:r>
              </a:p>
              <a:p>
                <a:r>
                  <a:rPr lang="en-US" sz="2400" dirty="0"/>
                  <a:t>Prolate: Where the mass is ejected in two beams along the explosion axis. </a:t>
                </a:r>
              </a:p>
              <a:p>
                <a:pPr marL="457200" lvl="1" indent="0">
                  <a:buNone/>
                </a:pPr>
                <a:endParaRPr lang="en-US" sz="2000" dirty="0"/>
              </a:p>
              <a:p>
                <a:pPr marL="457200" lvl="1" indent="0">
                  <a:buNone/>
                </a:pPr>
                <a:endParaRPr lang="en-US" sz="2000" dirty="0"/>
              </a:p>
              <a:p>
                <a:r>
                  <a:rPr lang="en-US" sz="2400" dirty="0"/>
                  <a:t>Oblate: Where the mass is ejected in a disk in the plane perpendicular to the explosion axis.</a:t>
                </a:r>
              </a:p>
              <a:p>
                <a:pPr marL="0" indent="0">
                  <a:buNone/>
                </a:pPr>
                <a:endParaRPr lang="en-US" sz="2400" dirty="0"/>
              </a:p>
              <a:p>
                <a:r>
                  <a:rPr lang="en-US" sz="2400" dirty="0"/>
                  <a:t>Spheroid: Where the mass is ejected in a shell defined by two parameters </a:t>
                </a:r>
                <a14:m>
                  <m:oMath xmlns:m="http://schemas.openxmlformats.org/officeDocument/2006/math">
                    <m:r>
                      <a:rPr lang="en-US" sz="2400" b="0" i="1" smtClean="0">
                        <a:latin typeface="Cambria Math" panose="02040503050406030204" pitchFamily="18" charset="0"/>
                      </a:rPr>
                      <m:t>𝑎</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oMath>
                </a14:m>
                <a:r>
                  <a:rPr lang="en-US" sz="2400" dirty="0"/>
                  <a:t> and </a:t>
                </a:r>
                <a14:m>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detailing the stretching perpendicular to  the explosion axis and perpendicular to the explosion axis respectively.</a:t>
                </a:r>
              </a:p>
            </p:txBody>
          </p:sp>
        </mc:Choice>
        <mc:Fallback xmlns="">
          <p:sp>
            <p:nvSpPr>
              <p:cNvPr id="10" name="Content Placeholder 2">
                <a:extLst>
                  <a:ext uri="{FF2B5EF4-FFF2-40B4-BE49-F238E27FC236}">
                    <a16:creationId xmlns:a16="http://schemas.microsoft.com/office/drawing/2014/main" id="{EA1573FB-C6C8-4096-AEF9-9BF275B53150}"/>
                  </a:ext>
                </a:extLst>
              </p:cNvPr>
              <p:cNvSpPr>
                <a:spLocks noGrp="1" noRot="1" noChangeAspect="1" noMove="1" noResize="1" noEditPoints="1" noAdjustHandles="1" noChangeArrowheads="1" noChangeShapeType="1" noTextEdit="1"/>
              </p:cNvSpPr>
              <p:nvPr>
                <p:ph idx="1"/>
              </p:nvPr>
            </p:nvSpPr>
            <p:spPr>
              <a:xfrm>
                <a:off x="990600" y="1843088"/>
                <a:ext cx="10939732" cy="4486275"/>
              </a:xfrm>
              <a:blipFill>
                <a:blip r:embed="rId2"/>
                <a:stretch>
                  <a:fillRect l="-780" t="-190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FA01C5D4-CE44-4F42-97C3-D8E87434C3D4}"/>
              </a:ext>
            </a:extLst>
          </p:cNvPr>
          <p:cNvPicPr>
            <a:picLocks noChangeAspect="1"/>
          </p:cNvPicPr>
          <p:nvPr/>
        </p:nvPicPr>
        <p:blipFill>
          <a:blip r:embed="rId3"/>
          <a:stretch>
            <a:fillRect/>
          </a:stretch>
        </p:blipFill>
        <p:spPr>
          <a:xfrm>
            <a:off x="5755850" y="4206382"/>
            <a:ext cx="3083485" cy="638419"/>
          </a:xfrm>
          <a:prstGeom prst="rect">
            <a:avLst/>
          </a:prstGeom>
        </p:spPr>
      </p:pic>
      <p:pic>
        <p:nvPicPr>
          <p:cNvPr id="12" name="Picture 11">
            <a:extLst>
              <a:ext uri="{FF2B5EF4-FFF2-40B4-BE49-F238E27FC236}">
                <a16:creationId xmlns:a16="http://schemas.microsoft.com/office/drawing/2014/main" id="{B69AA5FA-7168-460C-9141-3DE66168ACA6}"/>
              </a:ext>
            </a:extLst>
          </p:cNvPr>
          <p:cNvPicPr>
            <a:picLocks noChangeAspect="1"/>
          </p:cNvPicPr>
          <p:nvPr/>
        </p:nvPicPr>
        <p:blipFill>
          <a:blip r:embed="rId4"/>
          <a:stretch>
            <a:fillRect/>
          </a:stretch>
        </p:blipFill>
        <p:spPr>
          <a:xfrm>
            <a:off x="5755850" y="5701030"/>
            <a:ext cx="4801242" cy="731520"/>
          </a:xfrm>
          <a:prstGeom prst="rect">
            <a:avLst/>
          </a:prstGeom>
        </p:spPr>
      </p:pic>
      <p:pic>
        <p:nvPicPr>
          <p:cNvPr id="13" name="Picture 12">
            <a:extLst>
              <a:ext uri="{FF2B5EF4-FFF2-40B4-BE49-F238E27FC236}">
                <a16:creationId xmlns:a16="http://schemas.microsoft.com/office/drawing/2014/main" id="{BBA57BE5-3CF6-42A0-ABCC-10B23E6B8FAD}"/>
              </a:ext>
            </a:extLst>
          </p:cNvPr>
          <p:cNvPicPr>
            <a:picLocks noChangeAspect="1"/>
          </p:cNvPicPr>
          <p:nvPr/>
        </p:nvPicPr>
        <p:blipFill>
          <a:blip r:embed="rId5"/>
          <a:stretch>
            <a:fillRect/>
          </a:stretch>
        </p:blipFill>
        <p:spPr>
          <a:xfrm>
            <a:off x="5755850" y="3108960"/>
            <a:ext cx="4270615" cy="640080"/>
          </a:xfrm>
          <a:prstGeom prst="rect">
            <a:avLst/>
          </a:prstGeom>
        </p:spPr>
      </p:pic>
      <p:sp>
        <p:nvSpPr>
          <p:cNvPr id="14" name="Slide Number Placeholder 3">
            <a:extLst>
              <a:ext uri="{FF2B5EF4-FFF2-40B4-BE49-F238E27FC236}">
                <a16:creationId xmlns:a16="http://schemas.microsoft.com/office/drawing/2014/main" id="{7CB6A010-FF27-40C1-A8D0-84CA06269866}"/>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F64531-CC20-4F25-A417-24FA158E4E8A}" type="slidenum">
              <a:rPr lang="en-US" smtClean="0"/>
              <a:pPr/>
              <a:t>12</a:t>
            </a:fld>
            <a:endParaRPr lang="en-US"/>
          </a:p>
        </p:txBody>
      </p:sp>
    </p:spTree>
    <p:extLst>
      <p:ext uri="{BB962C8B-B14F-4D97-AF65-F5344CB8AC3E}">
        <p14:creationId xmlns:p14="http://schemas.microsoft.com/office/powerpoint/2010/main" val="152914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D345-0823-42CB-AF46-CE6B749EDC3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F99F191-3C20-4C99-BF84-0C9A66BC59CE}"/>
              </a:ext>
            </a:extLst>
          </p:cNvPr>
          <p:cNvSpPr>
            <a:spLocks noGrp="1"/>
          </p:cNvSpPr>
          <p:nvPr>
            <p:ph type="sldNum" sz="quarter" idx="12"/>
          </p:nvPr>
        </p:nvSpPr>
        <p:spPr/>
        <p:txBody>
          <a:bodyPr/>
          <a:lstStyle/>
          <a:p>
            <a:fld id="{63F64531-CC20-4F25-A417-24FA158E4E8A}" type="slidenum">
              <a:rPr lang="en-US" smtClean="0"/>
              <a:t>13</a:t>
            </a:fld>
            <a:endParaRPr lang="en-US"/>
          </a:p>
        </p:txBody>
      </p:sp>
      <p:pic>
        <p:nvPicPr>
          <p:cNvPr id="5" name="Content Placeholder 4">
            <a:extLst>
              <a:ext uri="{FF2B5EF4-FFF2-40B4-BE49-F238E27FC236}">
                <a16:creationId xmlns:a16="http://schemas.microsoft.com/office/drawing/2014/main" id="{E515DE68-39EC-4392-BA2E-A7BB02B822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0" y="-1"/>
            <a:ext cx="11918022" cy="6438565"/>
          </a:xfrm>
          <a:prstGeom prst="rect">
            <a:avLst/>
          </a:prstGeom>
        </p:spPr>
      </p:pic>
    </p:spTree>
    <p:extLst>
      <p:ext uri="{BB962C8B-B14F-4D97-AF65-F5344CB8AC3E}">
        <p14:creationId xmlns:p14="http://schemas.microsoft.com/office/powerpoint/2010/main" val="265379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C1860-3062-4036-BCC1-5FAFFA962CAE}"/>
              </a:ext>
            </a:extLst>
          </p:cNvPr>
          <p:cNvSpPr>
            <a:spLocks noGrp="1"/>
          </p:cNvSpPr>
          <p:nvPr>
            <p:ph type="title"/>
          </p:nvPr>
        </p:nvSpPr>
        <p:spPr>
          <a:xfrm>
            <a:off x="630936" y="640080"/>
            <a:ext cx="4818888" cy="1481328"/>
          </a:xfrm>
        </p:spPr>
        <p:txBody>
          <a:bodyPr anchor="b">
            <a:normAutofit/>
          </a:bodyPr>
          <a:lstStyle/>
          <a:p>
            <a:r>
              <a:rPr lang="en-US" sz="5400"/>
              <a:t>Least Square</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ABB153-53C1-4297-838D-F436091097B3}"/>
              </a:ext>
            </a:extLst>
          </p:cNvPr>
          <p:cNvSpPr>
            <a:spLocks noGrp="1"/>
          </p:cNvSpPr>
          <p:nvPr>
            <p:ph idx="1"/>
          </p:nvPr>
        </p:nvSpPr>
        <p:spPr>
          <a:xfrm>
            <a:off x="630936" y="2660904"/>
            <a:ext cx="4818888" cy="3547872"/>
          </a:xfrm>
        </p:spPr>
        <p:txBody>
          <a:bodyPr anchor="t">
            <a:normAutofit fontScale="92500" lnSpcReduction="20000"/>
          </a:bodyPr>
          <a:lstStyle/>
          <a:p>
            <a:r>
              <a:rPr lang="en-US" sz="2400" dirty="0"/>
              <a:t>We compare the toy model to the simulation for the gauge independent values and find the </a:t>
            </a:r>
            <a:r>
              <a:rPr lang="en-US" sz="2400" dirty="0" err="1"/>
              <a:t>minimzed</a:t>
            </a:r>
            <a:r>
              <a:rPr lang="en-US" sz="2400" dirty="0"/>
              <a:t> least square values for the explosion angle.</a:t>
            </a:r>
          </a:p>
          <a:p>
            <a:r>
              <a:rPr lang="en-US" sz="2400" dirty="0"/>
              <a:t>The most comparable toy model is that of the prolate explosion.</a:t>
            </a:r>
          </a:p>
          <a:p>
            <a:r>
              <a:rPr lang="en-US" sz="2400" dirty="0"/>
              <a:t>If we could determine the explosion angle and the M</a:t>
            </a:r>
            <a:r>
              <a:rPr lang="el-GR" sz="2400" dirty="0"/>
              <a:t>α</a:t>
            </a:r>
            <a:r>
              <a:rPr lang="en-US" sz="2400" dirty="0"/>
              <a:t> term from an electromagnetic observation, then this least square analysis could be used for </a:t>
            </a:r>
            <a:r>
              <a:rPr lang="en-US" sz="2400" dirty="0" err="1"/>
              <a:t>multimessenger</a:t>
            </a:r>
            <a:r>
              <a:rPr lang="en-US" sz="2400" dirty="0"/>
              <a:t> interpretations of the event.</a:t>
            </a:r>
            <a:endParaRPr lang="en-US" sz="1900" dirty="0"/>
          </a:p>
        </p:txBody>
      </p:sp>
      <p:sp>
        <p:nvSpPr>
          <p:cNvPr id="4" name="Slide Number Placeholder 3">
            <a:extLst>
              <a:ext uri="{FF2B5EF4-FFF2-40B4-BE49-F238E27FC236}">
                <a16:creationId xmlns:a16="http://schemas.microsoft.com/office/drawing/2014/main" id="{B446045B-890A-4D53-80C2-28949DEA80F1}"/>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14</a:t>
            </a:fld>
            <a:endParaRPr lang="en-US"/>
          </a:p>
        </p:txBody>
      </p:sp>
      <p:pic>
        <p:nvPicPr>
          <p:cNvPr id="9" name="Picture 8">
            <a:extLst>
              <a:ext uri="{FF2B5EF4-FFF2-40B4-BE49-F238E27FC236}">
                <a16:creationId xmlns:a16="http://schemas.microsoft.com/office/drawing/2014/main" id="{3A7BE5AE-1D90-4745-9211-7532EEF73E44}"/>
              </a:ext>
            </a:extLst>
          </p:cNvPr>
          <p:cNvPicPr>
            <a:picLocks noChangeAspect="1"/>
          </p:cNvPicPr>
          <p:nvPr/>
        </p:nvPicPr>
        <p:blipFill>
          <a:blip r:embed="rId2"/>
          <a:stretch>
            <a:fillRect/>
          </a:stretch>
        </p:blipFill>
        <p:spPr>
          <a:xfrm>
            <a:off x="5531247" y="2391156"/>
            <a:ext cx="6429555" cy="2634780"/>
          </a:xfrm>
          <a:prstGeom prst="rect">
            <a:avLst/>
          </a:prstGeom>
        </p:spPr>
      </p:pic>
    </p:spTree>
    <p:extLst>
      <p:ext uri="{BB962C8B-B14F-4D97-AF65-F5344CB8AC3E}">
        <p14:creationId xmlns:p14="http://schemas.microsoft.com/office/powerpoint/2010/main" val="320677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9137C-905B-4EC0-BE17-97E8459526EB}"/>
              </a:ext>
            </a:extLst>
          </p:cNvPr>
          <p:cNvSpPr>
            <a:spLocks noGrp="1"/>
          </p:cNvSpPr>
          <p:nvPr>
            <p:ph type="title"/>
          </p:nvPr>
        </p:nvSpPr>
        <p:spPr>
          <a:xfrm>
            <a:off x="838200" y="365125"/>
            <a:ext cx="10515600" cy="1325563"/>
          </a:xfrm>
        </p:spPr>
        <p:txBody>
          <a:bodyPr>
            <a:normAutofit/>
          </a:bodyPr>
          <a:lstStyle/>
          <a:p>
            <a:r>
              <a:rPr lang="en-US" sz="5400"/>
              <a:t>Taperings</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83BC21C1-AFF6-4220-A466-8156096BAB86}"/>
              </a:ext>
            </a:extLst>
          </p:cNvPr>
          <p:cNvSpPr>
            <a:spLocks noGrp="1"/>
          </p:cNvSpPr>
          <p:nvPr>
            <p:ph idx="1"/>
          </p:nvPr>
        </p:nvSpPr>
        <p:spPr>
          <a:xfrm>
            <a:off x="838200" y="1929384"/>
            <a:ext cx="10515600" cy="4251960"/>
          </a:xfrm>
        </p:spPr>
        <p:txBody>
          <a:bodyPr>
            <a:normAutofit/>
          </a:bodyPr>
          <a:lstStyle/>
          <a:p>
            <a:r>
              <a:rPr lang="en-US" sz="2200"/>
              <a:t>Simulations are often cut off due to computational expense, so we propose an extension to allow the signal to come to a saturation value and then return to zero to mimic the detector. </a:t>
            </a:r>
          </a:p>
          <a:p>
            <a:r>
              <a:rPr lang="en-US" sz="2200"/>
              <a:t>The effect of the tapering greatly alters the signal at the injected frequencies, but by choosing specific taperings for different detectors will increase the SNR and keep the relevant portions of the signal unaffected. </a:t>
            </a:r>
          </a:p>
        </p:txBody>
      </p:sp>
      <p:sp>
        <p:nvSpPr>
          <p:cNvPr id="3" name="Slide Number Placeholder 2">
            <a:extLst>
              <a:ext uri="{FF2B5EF4-FFF2-40B4-BE49-F238E27FC236}">
                <a16:creationId xmlns:a16="http://schemas.microsoft.com/office/drawing/2014/main" id="{CAC55369-27DC-47EE-8CE8-7A1E837B4DA6}"/>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15</a:t>
            </a:fld>
            <a:endParaRPr lang="en-US"/>
          </a:p>
        </p:txBody>
      </p:sp>
    </p:spTree>
    <p:extLst>
      <p:ext uri="{BB962C8B-B14F-4D97-AF65-F5344CB8AC3E}">
        <p14:creationId xmlns:p14="http://schemas.microsoft.com/office/powerpoint/2010/main" val="199163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261CB-CC35-4CF3-94A2-58E39A90B299}"/>
              </a:ext>
            </a:extLst>
          </p:cNvPr>
          <p:cNvSpPr>
            <a:spLocks noGrp="1"/>
          </p:cNvSpPr>
          <p:nvPr>
            <p:ph type="title"/>
          </p:nvPr>
        </p:nvSpPr>
        <p:spPr>
          <a:xfrm>
            <a:off x="838200" y="365125"/>
            <a:ext cx="10515600" cy="1325563"/>
          </a:xfrm>
        </p:spPr>
        <p:txBody>
          <a:bodyPr>
            <a:normAutofit/>
          </a:bodyPr>
          <a:lstStyle/>
          <a:p>
            <a:r>
              <a:rPr lang="en-US" sz="5400" dirty="0" err="1"/>
              <a:t>Taperings</a:t>
            </a:r>
            <a:r>
              <a:rPr lang="en-US" sz="5400" dirty="0"/>
              <a:t> </a:t>
            </a:r>
          </a:p>
        </p:txBody>
      </p:sp>
      <p:sp>
        <p:nvSpPr>
          <p:cNvPr id="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8">
            <a:extLst>
              <a:ext uri="{FF2B5EF4-FFF2-40B4-BE49-F238E27FC236}">
                <a16:creationId xmlns:a16="http://schemas.microsoft.com/office/drawing/2014/main" id="{4D564C78-7962-4482-95D6-02F291FCAC86}"/>
              </a:ext>
            </a:extLst>
          </p:cNvPr>
          <p:cNvSpPr>
            <a:spLocks noGrp="1"/>
          </p:cNvSpPr>
          <p:nvPr>
            <p:ph idx="1"/>
          </p:nvPr>
        </p:nvSpPr>
        <p:spPr>
          <a:xfrm>
            <a:off x="838200" y="1929384"/>
            <a:ext cx="10515600" cy="4251960"/>
          </a:xfrm>
        </p:spPr>
        <p:txBody>
          <a:bodyPr numCol="1">
            <a:normAutofit/>
          </a:bodyPr>
          <a:lstStyle/>
          <a:p>
            <a:r>
              <a:rPr lang="en-US" dirty="0"/>
              <a:t>By adding a tapering, the signal is altered by decreasing amplitudes at high frequencies and increases amplitudes at low frequencies.</a:t>
            </a:r>
          </a:p>
          <a:p>
            <a:r>
              <a:rPr lang="en-US" dirty="0"/>
              <a:t>The next plot show the tails applied in the time domain to an example signal.</a:t>
            </a:r>
          </a:p>
          <a:p>
            <a:r>
              <a:rPr lang="en-US" dirty="0"/>
              <a:t>The </a:t>
            </a:r>
            <a:r>
              <a:rPr lang="en-US"/>
              <a:t>second plot shows </a:t>
            </a:r>
            <a:r>
              <a:rPr lang="en-US" dirty="0"/>
              <a:t>the </a:t>
            </a:r>
            <a:r>
              <a:rPr lang="en-US" dirty="0" err="1"/>
              <a:t>fft</a:t>
            </a:r>
            <a:r>
              <a:rPr lang="en-US" dirty="0"/>
              <a:t> of a tapered signal at 1 kpc for different tails.</a:t>
            </a:r>
          </a:p>
          <a:p>
            <a:r>
              <a:rPr lang="en-US" dirty="0"/>
              <a:t>The future detectors are also shown as a comparison of their noise floors and the signal. </a:t>
            </a:r>
          </a:p>
        </p:txBody>
      </p:sp>
      <p:sp>
        <p:nvSpPr>
          <p:cNvPr id="3" name="Slide Number Placeholder 2">
            <a:extLst>
              <a:ext uri="{FF2B5EF4-FFF2-40B4-BE49-F238E27FC236}">
                <a16:creationId xmlns:a16="http://schemas.microsoft.com/office/drawing/2014/main" id="{A4DCD04F-D733-448C-9429-77608E6F568F}"/>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16</a:t>
            </a:fld>
            <a:endParaRPr lang="en-US"/>
          </a:p>
        </p:txBody>
      </p:sp>
    </p:spTree>
    <p:extLst>
      <p:ext uri="{BB962C8B-B14F-4D97-AF65-F5344CB8AC3E}">
        <p14:creationId xmlns:p14="http://schemas.microsoft.com/office/powerpoint/2010/main" val="233838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EDE2-014A-4170-9873-C091E85BA24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13C95A3-1EE3-4E8E-B360-107F8B24448C}"/>
              </a:ext>
            </a:extLst>
          </p:cNvPr>
          <p:cNvSpPr>
            <a:spLocks noGrp="1"/>
          </p:cNvSpPr>
          <p:nvPr>
            <p:ph type="sldNum" sz="quarter" idx="12"/>
          </p:nvPr>
        </p:nvSpPr>
        <p:spPr/>
        <p:txBody>
          <a:bodyPr/>
          <a:lstStyle/>
          <a:p>
            <a:fld id="{63F64531-CC20-4F25-A417-24FA158E4E8A}" type="slidenum">
              <a:rPr lang="en-US" smtClean="0"/>
              <a:t>17</a:t>
            </a:fld>
            <a:endParaRPr lang="en-US"/>
          </a:p>
        </p:txBody>
      </p:sp>
      <p:pic>
        <p:nvPicPr>
          <p:cNvPr id="5" name="Content Placeholder 4" descr="Chart, line chart&#10;&#10;Description automatically generated">
            <a:extLst>
              <a:ext uri="{FF2B5EF4-FFF2-40B4-BE49-F238E27FC236}">
                <a16:creationId xmlns:a16="http://schemas.microsoft.com/office/drawing/2014/main" id="{333AA092-8ADF-4840-B194-7B5D77252C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48"/>
          <a:stretch/>
        </p:blipFill>
        <p:spPr>
          <a:xfrm>
            <a:off x="1163782" y="0"/>
            <a:ext cx="10190018" cy="6843509"/>
          </a:xfrm>
          <a:prstGeom prst="rect">
            <a:avLst/>
          </a:prstGeom>
        </p:spPr>
      </p:pic>
    </p:spTree>
    <p:extLst>
      <p:ext uri="{BB962C8B-B14F-4D97-AF65-F5344CB8AC3E}">
        <p14:creationId xmlns:p14="http://schemas.microsoft.com/office/powerpoint/2010/main" val="240088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histogram&#10;&#10;Description automatically generated">
            <a:extLst>
              <a:ext uri="{FF2B5EF4-FFF2-40B4-BE49-F238E27FC236}">
                <a16:creationId xmlns:a16="http://schemas.microsoft.com/office/drawing/2014/main" id="{A5CB7067-479A-419F-8895-CC821CF66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8" y="34636"/>
            <a:ext cx="10949551" cy="6788728"/>
          </a:xfrm>
          <a:prstGeom prst="rect">
            <a:avLst/>
          </a:prstGeom>
        </p:spPr>
      </p:pic>
      <p:sp>
        <p:nvSpPr>
          <p:cNvPr id="4" name="Slide Number Placeholder 3">
            <a:extLst>
              <a:ext uri="{FF2B5EF4-FFF2-40B4-BE49-F238E27FC236}">
                <a16:creationId xmlns:a16="http://schemas.microsoft.com/office/drawing/2014/main" id="{40674014-78C7-4586-86D5-7400FFBCD12A}"/>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18</a:t>
            </a:fld>
            <a:endParaRPr lang="en-US"/>
          </a:p>
        </p:txBody>
      </p:sp>
      <p:sp>
        <p:nvSpPr>
          <p:cNvPr id="14" name="Arrow: Down 13">
            <a:extLst>
              <a:ext uri="{FF2B5EF4-FFF2-40B4-BE49-F238E27FC236}">
                <a16:creationId xmlns:a16="http://schemas.microsoft.com/office/drawing/2014/main" id="{2D58F9D7-DABC-45DA-9AA3-757BBD39A61C}"/>
              </a:ext>
            </a:extLst>
          </p:cNvPr>
          <p:cNvSpPr/>
          <p:nvPr/>
        </p:nvSpPr>
        <p:spPr>
          <a:xfrm>
            <a:off x="11489879" y="3096491"/>
            <a:ext cx="328048" cy="1233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1EA9B8FF-97FF-4F1F-992F-6A687A685A67}"/>
              </a:ext>
            </a:extLst>
          </p:cNvPr>
          <p:cNvSpPr/>
          <p:nvPr/>
        </p:nvSpPr>
        <p:spPr>
          <a:xfrm rot="10800000">
            <a:off x="212280" y="2452254"/>
            <a:ext cx="328048" cy="1233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406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2E21-055A-4482-ADA9-4F19DFACC854}"/>
              </a:ext>
            </a:extLst>
          </p:cNvPr>
          <p:cNvSpPr>
            <a:spLocks noGrp="1"/>
          </p:cNvSpPr>
          <p:nvPr>
            <p:ph type="title"/>
          </p:nvPr>
        </p:nvSpPr>
        <p:spPr>
          <a:xfrm>
            <a:off x="838200" y="365125"/>
            <a:ext cx="10515600" cy="1325563"/>
          </a:xfrm>
        </p:spPr>
        <p:txBody>
          <a:bodyPr>
            <a:normAutofit/>
          </a:bodyPr>
          <a:lstStyle/>
          <a:p>
            <a:r>
              <a:rPr lang="en-US" sz="5400"/>
              <a:t>Extension</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16B650-05BA-43B7-B988-F34C89F0690E}"/>
                  </a:ext>
                </a:extLst>
              </p:cNvPr>
              <p:cNvSpPr>
                <a:spLocks noGrp="1"/>
              </p:cNvSpPr>
              <p:nvPr>
                <p:ph idx="1"/>
              </p:nvPr>
            </p:nvSpPr>
            <p:spPr>
              <a:xfrm>
                <a:off x="838200" y="1929384"/>
                <a:ext cx="10515600" cy="4251960"/>
              </a:xfrm>
            </p:spPr>
            <p:txBody>
              <a:bodyPr>
                <a:normAutofit/>
              </a:bodyPr>
              <a:lstStyle/>
              <a:p>
                <a:r>
                  <a:rPr lang="en-US" sz="2200" dirty="0"/>
                  <a:t>Due to the termination of the neutrino transport in the second phase, no GWs are produced by the neutrinos. </a:t>
                </a:r>
              </a:p>
              <a:p>
                <a:r>
                  <a:rPr lang="en-US" sz="2200" dirty="0"/>
                  <a:t>Due to the non-zero GW value at 1.3s, we propose an extension model to approximate the GWs from the neutrinos in the later times. </a:t>
                </a:r>
              </a:p>
              <a:p>
                <a:r>
                  <a:rPr lang="en-US" sz="2200" dirty="0"/>
                  <a:t>The GWs associated with the anisotropic neutrino emission [5]</a:t>
                </a:r>
              </a:p>
              <a:p>
                <a:endParaRPr lang="en-US" sz="2200" dirty="0"/>
              </a:p>
              <a:p>
                <a:endParaRPr lang="en-US" sz="2200" dirty="0"/>
              </a:p>
              <a:p>
                <a:endParaRPr lang="en-US" sz="2200" dirty="0"/>
              </a:p>
              <a:p>
                <a:r>
                  <a:rPr lang="en-US" sz="2200" dirty="0"/>
                  <a:t>Were </a:t>
                </a:r>
                <a14:m>
                  <m:oMath xmlns:m="http://schemas.openxmlformats.org/officeDocument/2006/math">
                    <m:sSub>
                      <m:sSubPr>
                        <m:ctrlPr>
                          <a:rPr lang="en-US" sz="2200" i="1">
                            <a:latin typeface="Cambria Math" panose="02040503050406030204" pitchFamily="18" charset="0"/>
                          </a:rPr>
                        </m:ctrlPr>
                      </m:sSubPr>
                      <m:e>
                        <m:r>
                          <a:rPr lang="en-US" sz="2200" b="0" i="1">
                            <a:latin typeface="Cambria Math" panose="02040503050406030204" pitchFamily="18" charset="0"/>
                          </a:rPr>
                          <m:t>𝐿</m:t>
                        </m:r>
                      </m:e>
                      <m:sub>
                        <m:r>
                          <a:rPr lang="en-US" sz="2200" i="1">
                            <a:latin typeface="Cambria Math" panose="02040503050406030204" pitchFamily="18" charset="0"/>
                            <a:ea typeface="Cambria Math" panose="02040503050406030204" pitchFamily="18" charset="0"/>
                          </a:rPr>
                          <m:t>𝜈</m:t>
                        </m:r>
                      </m:sub>
                    </m:sSub>
                  </m:oMath>
                </a14:m>
                <a:r>
                  <a:rPr lang="en-US" sz="2200" dirty="0"/>
                  <a:t> is the neutrino luminosity, and </a:t>
                </a:r>
                <a:r>
                  <a:rPr lang="el-GR" sz="2200" dirty="0"/>
                  <a:t>α</a:t>
                </a:r>
                <a:r>
                  <a:rPr lang="en-US" sz="2200" dirty="0"/>
                  <a:t> is the anisotropy parameter.</a:t>
                </a:r>
              </a:p>
              <a:p>
                <a:endParaRPr lang="en-US" sz="2200" dirty="0"/>
              </a:p>
            </p:txBody>
          </p:sp>
        </mc:Choice>
        <mc:Fallback xmlns="">
          <p:sp>
            <p:nvSpPr>
              <p:cNvPr id="3" name="Content Placeholder 2">
                <a:extLst>
                  <a:ext uri="{FF2B5EF4-FFF2-40B4-BE49-F238E27FC236}">
                    <a16:creationId xmlns:a16="http://schemas.microsoft.com/office/drawing/2014/main" id="{A416B650-05BA-43B7-B988-F34C89F0690E}"/>
                  </a:ext>
                </a:extLst>
              </p:cNvPr>
              <p:cNvSpPr>
                <a:spLocks noGrp="1" noRot="1" noChangeAspect="1" noMove="1" noResize="1" noEditPoints="1" noAdjustHandles="1" noChangeArrowheads="1" noChangeShapeType="1" noTextEdit="1"/>
              </p:cNvSpPr>
              <p:nvPr>
                <p:ph idx="1"/>
              </p:nvPr>
            </p:nvSpPr>
            <p:spPr>
              <a:xfrm>
                <a:off x="838200" y="1929384"/>
                <a:ext cx="10515600" cy="4251960"/>
              </a:xfrm>
              <a:blipFill>
                <a:blip r:embed="rId2"/>
                <a:stretch>
                  <a:fillRect l="-696" t="-186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6DE53D-B727-4294-A3B7-32F73A08F831}"/>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19</a:t>
            </a:fld>
            <a:endParaRPr lang="en-US"/>
          </a:p>
        </p:txBody>
      </p:sp>
      <p:pic>
        <p:nvPicPr>
          <p:cNvPr id="12" name="Picture 11">
            <a:extLst>
              <a:ext uri="{FF2B5EF4-FFF2-40B4-BE49-F238E27FC236}">
                <a16:creationId xmlns:a16="http://schemas.microsoft.com/office/drawing/2014/main" id="{46520602-F8E2-4A30-9679-E5127A7E77C4}"/>
              </a:ext>
            </a:extLst>
          </p:cNvPr>
          <p:cNvPicPr>
            <a:picLocks noChangeAspect="1"/>
          </p:cNvPicPr>
          <p:nvPr/>
        </p:nvPicPr>
        <p:blipFill>
          <a:blip r:embed="rId3"/>
          <a:stretch>
            <a:fillRect/>
          </a:stretch>
        </p:blipFill>
        <p:spPr>
          <a:xfrm>
            <a:off x="2846519" y="4055364"/>
            <a:ext cx="5949905" cy="914687"/>
          </a:xfrm>
          <a:prstGeom prst="rect">
            <a:avLst/>
          </a:prstGeom>
        </p:spPr>
      </p:pic>
    </p:spTree>
    <p:extLst>
      <p:ext uri="{BB962C8B-B14F-4D97-AF65-F5344CB8AC3E}">
        <p14:creationId xmlns:p14="http://schemas.microsoft.com/office/powerpoint/2010/main" val="30558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C8255-6852-4E7E-B83C-F19D1D3A922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An Invitation: Tapering is Necessary</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BAA2F6-E0F3-4F76-B9D2-E4D79CC09C70}"/>
              </a:ext>
            </a:extLst>
          </p:cNvPr>
          <p:cNvSpPr txBox="1"/>
          <p:nvPr/>
        </p:nvSpPr>
        <p:spPr>
          <a:xfrm>
            <a:off x="630936" y="2807208"/>
            <a:ext cx="3429000" cy="3410712"/>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2200" dirty="0"/>
              <a:t>A GW with memory should not be injected into data as they are, because the discontinuities induce high frequency artifacts in the signal.</a:t>
            </a:r>
          </a:p>
          <a:p>
            <a:pPr indent="-228600">
              <a:lnSpc>
                <a:spcPct val="90000"/>
              </a:lnSpc>
              <a:spcAft>
                <a:spcPts val="600"/>
              </a:spcAft>
              <a:buFont typeface="Arial" panose="020B0604020202020204" pitchFamily="34" charset="0"/>
              <a:buChar char="•"/>
            </a:pPr>
            <a:r>
              <a:rPr lang="en-US" sz="2200" dirty="0"/>
              <a:t>Marek </a:t>
            </a:r>
            <a:r>
              <a:rPr lang="en-US" sz="2200" dirty="0" err="1"/>
              <a:t>Szczepanczyk’s</a:t>
            </a:r>
            <a:r>
              <a:rPr lang="en-US" sz="2200" dirty="0"/>
              <a:t> SN Toolkit, already has a tool to add a tapering.</a:t>
            </a:r>
          </a:p>
          <a:p>
            <a:pPr>
              <a:lnSpc>
                <a:spcPct val="90000"/>
              </a:lnSpc>
              <a:spcAft>
                <a:spcPts val="600"/>
              </a:spcAft>
            </a:pPr>
            <a:r>
              <a:rPr lang="en-US" sz="2400" dirty="0">
                <a:hlinkClick r:id="rId2"/>
              </a:rPr>
              <a:t>Marek </a:t>
            </a:r>
            <a:r>
              <a:rPr lang="en-US" sz="2400" dirty="0" err="1">
                <a:hlinkClick r:id="rId2"/>
              </a:rPr>
              <a:t>Szczepanczyk</a:t>
            </a:r>
            <a:r>
              <a:rPr lang="en-US" sz="2400" dirty="0">
                <a:hlinkClick r:id="rId2"/>
              </a:rPr>
              <a:t> / SNGW · GitLab (ligo.org)</a:t>
            </a:r>
            <a:endParaRPr lang="en-US" sz="2200" dirty="0"/>
          </a:p>
        </p:txBody>
      </p:sp>
      <p:pic>
        <p:nvPicPr>
          <p:cNvPr id="6" name="Content Placeholder 5">
            <a:extLst>
              <a:ext uri="{FF2B5EF4-FFF2-40B4-BE49-F238E27FC236}">
                <a16:creationId xmlns:a16="http://schemas.microsoft.com/office/drawing/2014/main" id="{C996B0CE-18B4-4F8D-877D-555472CC82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061013" y="769794"/>
            <a:ext cx="8009389" cy="5107362"/>
          </a:xfrm>
          <a:prstGeom prst="rect">
            <a:avLst/>
          </a:prstGeom>
        </p:spPr>
      </p:pic>
      <p:sp>
        <p:nvSpPr>
          <p:cNvPr id="4" name="Slide Number Placeholder 3">
            <a:extLst>
              <a:ext uri="{FF2B5EF4-FFF2-40B4-BE49-F238E27FC236}">
                <a16:creationId xmlns:a16="http://schemas.microsoft.com/office/drawing/2014/main" id="{73D7D906-8F43-4157-85EB-FC00F69064E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3F64531-CC20-4F25-A417-24FA158E4E8A}" type="slidenum">
              <a:rPr lang="en-US" smtClean="0"/>
              <a:pPr>
                <a:spcAft>
                  <a:spcPts val="600"/>
                </a:spcAft>
              </a:pPr>
              <a:t>2</a:t>
            </a:fld>
            <a:endParaRPr lang="en-US"/>
          </a:p>
        </p:txBody>
      </p:sp>
    </p:spTree>
    <p:extLst>
      <p:ext uri="{BB962C8B-B14F-4D97-AF65-F5344CB8AC3E}">
        <p14:creationId xmlns:p14="http://schemas.microsoft.com/office/powerpoint/2010/main" val="94147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2E21-055A-4482-ADA9-4F19DFACC854}"/>
              </a:ext>
            </a:extLst>
          </p:cNvPr>
          <p:cNvSpPr>
            <a:spLocks noGrp="1"/>
          </p:cNvSpPr>
          <p:nvPr>
            <p:ph type="title"/>
          </p:nvPr>
        </p:nvSpPr>
        <p:spPr>
          <a:xfrm>
            <a:off x="838200" y="365125"/>
            <a:ext cx="10515600" cy="1325563"/>
          </a:xfrm>
        </p:spPr>
        <p:txBody>
          <a:bodyPr>
            <a:normAutofit/>
          </a:bodyPr>
          <a:lstStyle/>
          <a:p>
            <a:r>
              <a:rPr lang="en-US" sz="5400"/>
              <a:t>Extension</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66DE53D-B727-4294-A3B7-32F73A08F831}"/>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20</a:t>
            </a:fld>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F68D7BF9-8791-43CA-B185-82C0BE186EC8}"/>
                  </a:ext>
                </a:extLst>
              </p:cNvPr>
              <p:cNvSpPr>
                <a:spLocks noGrp="1"/>
              </p:cNvSpPr>
              <p:nvPr>
                <p:ph idx="1"/>
              </p:nvPr>
            </p:nvSpPr>
            <p:spPr>
              <a:xfrm>
                <a:off x="838200" y="1825625"/>
                <a:ext cx="10515600" cy="4351338"/>
              </a:xfrm>
            </p:spPr>
            <p:txBody>
              <a:bodyPr/>
              <a:lstStyle/>
              <a:p>
                <a:r>
                  <a:rPr lang="en-US" dirty="0"/>
                  <a:t>During the cooling phase of the PNS, the luminosity can be approximated by </a:t>
                </a:r>
              </a:p>
              <a:p>
                <a:r>
                  <a:rPr lang="en-US" dirty="0"/>
                  <a:t>From this we can approximate the constant C based on the final value of the neutrino luminosity </a:t>
                </a:r>
              </a:p>
              <a:p>
                <a:r>
                  <a:rPr lang="en-US" dirty="0"/>
                  <a:t>For the W15-2 simulation the energy radiated by neutrinos is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53</m:t>
                        </m:r>
                      </m:sup>
                    </m:sSup>
                  </m:oMath>
                </a14:m>
                <a:r>
                  <a:rPr lang="en-US" dirty="0"/>
                  <a:t>erg, and so</a:t>
                </a:r>
              </a:p>
              <a:p>
                <a:r>
                  <a:rPr lang="en-US" dirty="0"/>
                  <a:t>The end time of the neutrino  burst can be found as</a:t>
                </a:r>
              </a:p>
            </p:txBody>
          </p:sp>
        </mc:Choice>
        <mc:Fallback xmlns="">
          <p:sp>
            <p:nvSpPr>
              <p:cNvPr id="10" name="Content Placeholder 2">
                <a:extLst>
                  <a:ext uri="{FF2B5EF4-FFF2-40B4-BE49-F238E27FC236}">
                    <a16:creationId xmlns:a16="http://schemas.microsoft.com/office/drawing/2014/main" id="{F68D7BF9-8791-43CA-B185-82C0BE186EC8}"/>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241" r="-133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D8113C3D-8FFB-42BE-A637-F7FA39920583}"/>
              </a:ext>
            </a:extLst>
          </p:cNvPr>
          <p:cNvPicPr>
            <a:picLocks noChangeAspect="1"/>
          </p:cNvPicPr>
          <p:nvPr/>
        </p:nvPicPr>
        <p:blipFill rotWithShape="1">
          <a:blip r:embed="rId3"/>
          <a:srcRect t="18000"/>
          <a:stretch/>
        </p:blipFill>
        <p:spPr>
          <a:xfrm>
            <a:off x="3711535" y="2260314"/>
            <a:ext cx="1673203" cy="513708"/>
          </a:xfrm>
          <a:prstGeom prst="rect">
            <a:avLst/>
          </a:prstGeom>
        </p:spPr>
      </p:pic>
      <p:pic>
        <p:nvPicPr>
          <p:cNvPr id="13" name="Picture 12">
            <a:extLst>
              <a:ext uri="{FF2B5EF4-FFF2-40B4-BE49-F238E27FC236}">
                <a16:creationId xmlns:a16="http://schemas.microsoft.com/office/drawing/2014/main" id="{46AEBA05-AFE3-40A5-A01B-E747D9F5D2B2}"/>
              </a:ext>
            </a:extLst>
          </p:cNvPr>
          <p:cNvPicPr>
            <a:picLocks noChangeAspect="1"/>
          </p:cNvPicPr>
          <p:nvPr/>
        </p:nvPicPr>
        <p:blipFill>
          <a:blip r:embed="rId4"/>
          <a:stretch>
            <a:fillRect/>
          </a:stretch>
        </p:blipFill>
        <p:spPr>
          <a:xfrm>
            <a:off x="5103681" y="3066625"/>
            <a:ext cx="1984638" cy="570299"/>
          </a:xfrm>
          <a:prstGeom prst="rect">
            <a:avLst/>
          </a:prstGeom>
        </p:spPr>
      </p:pic>
      <p:pic>
        <p:nvPicPr>
          <p:cNvPr id="14" name="Picture 13">
            <a:extLst>
              <a:ext uri="{FF2B5EF4-FFF2-40B4-BE49-F238E27FC236}">
                <a16:creationId xmlns:a16="http://schemas.microsoft.com/office/drawing/2014/main" id="{E4989EF7-961E-44C9-B9B9-619FEBCA66D0}"/>
              </a:ext>
            </a:extLst>
          </p:cNvPr>
          <p:cNvPicPr>
            <a:picLocks noChangeAspect="1"/>
          </p:cNvPicPr>
          <p:nvPr/>
        </p:nvPicPr>
        <p:blipFill>
          <a:blip r:embed="rId5"/>
          <a:stretch>
            <a:fillRect/>
          </a:stretch>
        </p:blipFill>
        <p:spPr>
          <a:xfrm>
            <a:off x="3590817" y="3996214"/>
            <a:ext cx="3336249" cy="570299"/>
          </a:xfrm>
          <a:prstGeom prst="rect">
            <a:avLst/>
          </a:prstGeom>
        </p:spPr>
      </p:pic>
      <p:pic>
        <p:nvPicPr>
          <p:cNvPr id="15" name="Picture 14">
            <a:extLst>
              <a:ext uri="{FF2B5EF4-FFF2-40B4-BE49-F238E27FC236}">
                <a16:creationId xmlns:a16="http://schemas.microsoft.com/office/drawing/2014/main" id="{CE63832D-F1AE-4517-BEA3-9D1ACD372A86}"/>
              </a:ext>
            </a:extLst>
          </p:cNvPr>
          <p:cNvPicPr>
            <a:picLocks noChangeAspect="1"/>
          </p:cNvPicPr>
          <p:nvPr/>
        </p:nvPicPr>
        <p:blipFill rotWithShape="1">
          <a:blip r:embed="rId6"/>
          <a:srcRect t="13137"/>
          <a:stretch/>
        </p:blipFill>
        <p:spPr>
          <a:xfrm>
            <a:off x="3258661" y="4944611"/>
            <a:ext cx="3829658" cy="634572"/>
          </a:xfrm>
          <a:prstGeom prst="rect">
            <a:avLst/>
          </a:prstGeom>
        </p:spPr>
      </p:pic>
    </p:spTree>
    <p:extLst>
      <p:ext uri="{BB962C8B-B14F-4D97-AF65-F5344CB8AC3E}">
        <p14:creationId xmlns:p14="http://schemas.microsoft.com/office/powerpoint/2010/main" val="209838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2E21-055A-4482-ADA9-4F19DFACC854}"/>
              </a:ext>
            </a:extLst>
          </p:cNvPr>
          <p:cNvSpPr>
            <a:spLocks noGrp="1"/>
          </p:cNvSpPr>
          <p:nvPr>
            <p:ph type="title"/>
          </p:nvPr>
        </p:nvSpPr>
        <p:spPr>
          <a:xfrm>
            <a:off x="838200" y="365125"/>
            <a:ext cx="10515600" cy="1325563"/>
          </a:xfrm>
        </p:spPr>
        <p:txBody>
          <a:bodyPr>
            <a:normAutofit/>
          </a:bodyPr>
          <a:lstStyle/>
          <a:p>
            <a:r>
              <a:rPr lang="en-US" sz="5400"/>
              <a:t>Extension</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66DE53D-B727-4294-A3B7-32F73A08F831}"/>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21</a:t>
            </a:fld>
            <a:endParaRPr lang="en-US"/>
          </a:p>
        </p:txBody>
      </p:sp>
      <p:sp>
        <p:nvSpPr>
          <p:cNvPr id="20" name="Content Placeholder 2">
            <a:extLst>
              <a:ext uri="{FF2B5EF4-FFF2-40B4-BE49-F238E27FC236}">
                <a16:creationId xmlns:a16="http://schemas.microsoft.com/office/drawing/2014/main" id="{79C59162-8EA7-4CBC-89F3-90AB1F8099DD}"/>
              </a:ext>
            </a:extLst>
          </p:cNvPr>
          <p:cNvSpPr>
            <a:spLocks noGrp="1"/>
          </p:cNvSpPr>
          <p:nvPr>
            <p:ph idx="1"/>
          </p:nvPr>
        </p:nvSpPr>
        <p:spPr>
          <a:xfrm>
            <a:off x="838200" y="1825625"/>
            <a:ext cx="10515600" cy="4351338"/>
          </a:xfrm>
        </p:spPr>
        <p:txBody>
          <a:bodyPr>
            <a:normAutofit lnSpcReduction="10000"/>
          </a:bodyPr>
          <a:lstStyle/>
          <a:p>
            <a:r>
              <a:rPr lang="en-US" dirty="0"/>
              <a:t>Assuming the anisotropy parameter remains constant, we can approximate the GW signal from neutrinos, after the neutrino transport is turned off, to be </a:t>
            </a:r>
          </a:p>
          <a:p>
            <a:endParaRPr lang="en-US" dirty="0"/>
          </a:p>
          <a:p>
            <a:endParaRPr lang="en-US" dirty="0"/>
          </a:p>
          <a:p>
            <a:endParaRPr lang="en-US" dirty="0"/>
          </a:p>
          <a:p>
            <a:endParaRPr lang="en-US" dirty="0"/>
          </a:p>
          <a:p>
            <a:r>
              <a:rPr lang="en-US" dirty="0"/>
              <a:t>This is independent of the simulation, and is a computationally less exhaustive, so this can be used with any simulation to extend the GW signal.</a:t>
            </a:r>
          </a:p>
        </p:txBody>
      </p:sp>
      <p:pic>
        <p:nvPicPr>
          <p:cNvPr id="21" name="Picture 20">
            <a:extLst>
              <a:ext uri="{FF2B5EF4-FFF2-40B4-BE49-F238E27FC236}">
                <a16:creationId xmlns:a16="http://schemas.microsoft.com/office/drawing/2014/main" id="{34866BDE-526A-4B26-A52C-4A8DC157C1CD}"/>
              </a:ext>
            </a:extLst>
          </p:cNvPr>
          <p:cNvPicPr>
            <a:picLocks noChangeAspect="1"/>
          </p:cNvPicPr>
          <p:nvPr/>
        </p:nvPicPr>
        <p:blipFill>
          <a:blip r:embed="rId2"/>
          <a:stretch>
            <a:fillRect/>
          </a:stretch>
        </p:blipFill>
        <p:spPr>
          <a:xfrm>
            <a:off x="2782813" y="2819901"/>
            <a:ext cx="6626374" cy="1829156"/>
          </a:xfrm>
          <a:prstGeom prst="rect">
            <a:avLst/>
          </a:prstGeom>
        </p:spPr>
      </p:pic>
    </p:spTree>
    <p:extLst>
      <p:ext uri="{BB962C8B-B14F-4D97-AF65-F5344CB8AC3E}">
        <p14:creationId xmlns:p14="http://schemas.microsoft.com/office/powerpoint/2010/main" val="185498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1">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755E42-4E09-4B17-89A6-432D8F4F0EA9}"/>
                  </a:ext>
                </a:extLst>
              </p:cNvPr>
              <p:cNvSpPr txBox="1"/>
              <p:nvPr/>
            </p:nvSpPr>
            <p:spPr>
              <a:xfrm>
                <a:off x="7936402" y="1213567"/>
                <a:ext cx="3800856" cy="430346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The plot to the left details the extended (Phase 2 to fourth axis) and tapered (final axis) signal.</a:t>
                </a:r>
              </a:p>
              <a:p>
                <a:pPr marL="285750" indent="-228600">
                  <a:lnSpc>
                    <a:spcPct val="90000"/>
                  </a:lnSpc>
                  <a:spcAft>
                    <a:spcPts val="600"/>
                  </a:spcAft>
                  <a:buFont typeface="Arial" panose="020B0604020202020204" pitchFamily="34" charset="0"/>
                  <a:buChar char="•"/>
                </a:pPr>
                <a:r>
                  <a:rPr lang="en-US" sz="2000" dirty="0"/>
                  <a:t>The choice of </a:t>
                </a:r>
                <a14:m>
                  <m:oMath xmlns:m="http://schemas.openxmlformats.org/officeDocument/2006/math">
                    <m:r>
                      <a:rPr lang="en-US" sz="2000" i="1">
                        <a:latin typeface="Cambria Math" panose="02040503050406030204" pitchFamily="18" charset="0"/>
                      </a:rPr>
                      <m:t>𝑛</m:t>
                    </m:r>
                    <m:r>
                      <a:rPr lang="en-US" sz="2000" b="0" i="1">
                        <a:latin typeface="Cambria Math" panose="02040503050406030204" pitchFamily="18" charset="0"/>
                      </a:rPr>
                      <m:t>=</m:t>
                    </m:r>
                    <m:r>
                      <a:rPr lang="en-US" sz="2000" i="1">
                        <a:latin typeface="Cambria Math" panose="02040503050406030204" pitchFamily="18" charset="0"/>
                      </a:rPr>
                      <m:t>1.1</m:t>
                    </m:r>
                  </m:oMath>
                </a14:m>
                <a:r>
                  <a:rPr lang="en-US" sz="2000" dirty="0"/>
                  <a:t> and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=0.9</m:t>
                    </m:r>
                  </m:oMath>
                </a14:m>
                <a:r>
                  <a:rPr lang="en-US" sz="2000" dirty="0"/>
                  <a:t> shows that for values of </a:t>
                </a:r>
                <a14:m>
                  <m:oMath xmlns:m="http://schemas.openxmlformats.org/officeDocument/2006/math">
                    <m:r>
                      <a:rPr lang="en-US" sz="2000" b="0" i="1">
                        <a:latin typeface="Cambria Math" panose="02040503050406030204" pitchFamily="18" charset="0"/>
                      </a:rPr>
                      <m:t>𝑛</m:t>
                    </m:r>
                    <m:r>
                      <a:rPr lang="en-US" sz="2000" b="0" i="1">
                        <a:latin typeface="Cambria Math" panose="02040503050406030204" pitchFamily="18" charset="0"/>
                      </a:rPr>
                      <m:t>~1</m:t>
                    </m:r>
                  </m:oMath>
                </a14:m>
                <a:r>
                  <a:rPr lang="en-US" sz="2000" dirty="0"/>
                  <a:t>, the extension does not vary much.</a:t>
                </a:r>
              </a:p>
              <a:p>
                <a:pPr marL="57150">
                  <a:lnSpc>
                    <a:spcPct val="90000"/>
                  </a:lnSpc>
                  <a:spcAft>
                    <a:spcPts val="600"/>
                  </a:spcAft>
                </a:pPr>
                <a:endParaRPr lang="en-US" sz="2000" dirty="0"/>
              </a:p>
            </p:txBody>
          </p:sp>
        </mc:Choice>
        <mc:Fallback xmlns="">
          <p:sp>
            <p:nvSpPr>
              <p:cNvPr id="6" name="TextBox 5">
                <a:extLst>
                  <a:ext uri="{FF2B5EF4-FFF2-40B4-BE49-F238E27FC236}">
                    <a16:creationId xmlns:a16="http://schemas.microsoft.com/office/drawing/2014/main" id="{69755E42-4E09-4B17-89A6-432D8F4F0EA9}"/>
                  </a:ext>
                </a:extLst>
              </p:cNvPr>
              <p:cNvSpPr txBox="1">
                <a:spLocks noRot="1" noChangeAspect="1" noMove="1" noResize="1" noEditPoints="1" noAdjustHandles="1" noChangeArrowheads="1" noChangeShapeType="1" noTextEdit="1"/>
              </p:cNvSpPr>
              <p:nvPr/>
            </p:nvSpPr>
            <p:spPr>
              <a:xfrm>
                <a:off x="7936402" y="1213567"/>
                <a:ext cx="3800856" cy="4303464"/>
              </a:xfrm>
              <a:prstGeom prst="rect">
                <a:avLst/>
              </a:prstGeom>
              <a:blipFill>
                <a:blip r:embed="rId2"/>
                <a:stretch>
                  <a:fillRect t="-141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B8C865A-4F64-4C14-AD74-588226E7D6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3F64531-CC20-4F25-A417-24FA158E4E8A}" type="slidenum">
              <a:rPr lang="en-US" smtClean="0">
                <a:solidFill>
                  <a:prstClr val="black">
                    <a:tint val="75000"/>
                  </a:prstClr>
                </a:solidFill>
                <a:latin typeface="Calibri" panose="020F0502020204030204"/>
              </a:rPr>
              <a:pPr>
                <a:spcAft>
                  <a:spcPts val="600"/>
                </a:spcAft>
                <a:defRPr/>
              </a:pPr>
              <a:t>22</a:t>
            </a:fld>
            <a:endParaRPr lang="en-US">
              <a:solidFill>
                <a:prstClr val="black">
                  <a:tint val="75000"/>
                </a:prstClr>
              </a:solidFill>
              <a:latin typeface="Calibri" panose="020F0502020204030204"/>
            </a:endParaRPr>
          </a:p>
        </p:txBody>
      </p:sp>
      <p:pic>
        <p:nvPicPr>
          <p:cNvPr id="30" name="Content Placeholder 4" descr="Chart&#10;&#10;Description automatically generated with low confidence">
            <a:extLst>
              <a:ext uri="{FF2B5EF4-FFF2-40B4-BE49-F238E27FC236}">
                <a16:creationId xmlns:a16="http://schemas.microsoft.com/office/drawing/2014/main" id="{224D3372-80C6-4A52-BC18-C42BA82DA54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35" r="2" b="1710"/>
          <a:stretch/>
        </p:blipFill>
        <p:spPr>
          <a:xfrm>
            <a:off x="0" y="1096714"/>
            <a:ext cx="7860891" cy="4831983"/>
          </a:xfrm>
          <a:prstGeom prst="rect">
            <a:avLst/>
          </a:prstGeom>
        </p:spPr>
      </p:pic>
    </p:spTree>
    <p:extLst>
      <p:ext uri="{BB962C8B-B14F-4D97-AF65-F5344CB8AC3E}">
        <p14:creationId xmlns:p14="http://schemas.microsoft.com/office/powerpoint/2010/main" val="280918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57DE9-BC2E-41FE-B3D0-AFEFF57595E7}"/>
              </a:ext>
            </a:extLst>
          </p:cNvPr>
          <p:cNvSpPr>
            <a:spLocks noGrp="1"/>
          </p:cNvSpPr>
          <p:nvPr>
            <p:ph type="title"/>
          </p:nvPr>
        </p:nvSpPr>
        <p:spPr>
          <a:xfrm>
            <a:off x="630936" y="640080"/>
            <a:ext cx="4818888" cy="1481328"/>
          </a:xfrm>
        </p:spPr>
        <p:txBody>
          <a:bodyPr anchor="b">
            <a:normAutofit/>
          </a:bodyPr>
          <a:lstStyle/>
          <a:p>
            <a:r>
              <a:rPr lang="en-US" sz="5400"/>
              <a:t>SNR</a:t>
            </a:r>
          </a:p>
        </p:txBody>
      </p:sp>
      <p:sp>
        <p:nvSpPr>
          <p:cNvPr id="3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FF10A6-AD9C-4D54-AE97-0D377A892734}"/>
              </a:ext>
            </a:extLst>
          </p:cNvPr>
          <p:cNvSpPr>
            <a:spLocks noGrp="1"/>
          </p:cNvSpPr>
          <p:nvPr>
            <p:ph idx="1"/>
          </p:nvPr>
        </p:nvSpPr>
        <p:spPr>
          <a:xfrm>
            <a:off x="630936" y="2660904"/>
            <a:ext cx="4818888" cy="3547872"/>
          </a:xfrm>
        </p:spPr>
        <p:txBody>
          <a:bodyPr anchor="t">
            <a:normAutofit/>
          </a:bodyPr>
          <a:lstStyle/>
          <a:p>
            <a:r>
              <a:rPr lang="en-US" sz="2200"/>
              <a:t>By altering the signal with a tail, the Signal-to-Noise Ratio will also be changed. </a:t>
            </a:r>
          </a:p>
          <a:p>
            <a:r>
              <a:rPr lang="en-US" sz="2200"/>
              <a:t>The table, right, shows the SNR of the unaltered signal (Tail = 0s) and the SNR of altered signal (Tail = 1s and 100s) at both 1 kpc and 10 kpc.</a:t>
            </a:r>
          </a:p>
          <a:p>
            <a:r>
              <a:rPr lang="en-US" sz="2200"/>
              <a:t>The SNRs calculated are between 0 Hz and 50 Hz. </a:t>
            </a:r>
          </a:p>
        </p:txBody>
      </p:sp>
      <p:pic>
        <p:nvPicPr>
          <p:cNvPr id="5" name="Picture 4" descr="Table&#10;&#10;Description automatically generated">
            <a:extLst>
              <a:ext uri="{FF2B5EF4-FFF2-40B4-BE49-F238E27FC236}">
                <a16:creationId xmlns:a16="http://schemas.microsoft.com/office/drawing/2014/main" id="{6308BD5C-F1E4-4325-9AF5-3AADB90F3123}"/>
              </a:ext>
            </a:extLst>
          </p:cNvPr>
          <p:cNvPicPr>
            <a:picLocks noChangeAspect="1"/>
          </p:cNvPicPr>
          <p:nvPr/>
        </p:nvPicPr>
        <p:blipFill rotWithShape="1">
          <a:blip r:embed="rId2"/>
          <a:srcRect t="3266" r="2" b="2988"/>
          <a:stretch/>
        </p:blipFill>
        <p:spPr>
          <a:xfrm>
            <a:off x="6240356" y="640080"/>
            <a:ext cx="5176351" cy="5577840"/>
          </a:xfrm>
          <a:prstGeom prst="rect">
            <a:avLst/>
          </a:prstGeom>
        </p:spPr>
      </p:pic>
      <p:sp>
        <p:nvSpPr>
          <p:cNvPr id="4" name="Slide Number Placeholder 3">
            <a:extLst>
              <a:ext uri="{FF2B5EF4-FFF2-40B4-BE49-F238E27FC236}">
                <a16:creationId xmlns:a16="http://schemas.microsoft.com/office/drawing/2014/main" id="{D26BFD8B-0C31-4B0F-B72E-09D24624749A}"/>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23</a:t>
            </a:fld>
            <a:endParaRPr lang="en-US"/>
          </a:p>
        </p:txBody>
      </p:sp>
    </p:spTree>
    <p:extLst>
      <p:ext uri="{BB962C8B-B14F-4D97-AF65-F5344CB8AC3E}">
        <p14:creationId xmlns:p14="http://schemas.microsoft.com/office/powerpoint/2010/main" val="425012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6EC6A-B3BD-4561-BC29-664EFDFC4A83}"/>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5200"/>
              <a:t>A Rotating Model [6]</a:t>
            </a:r>
          </a:p>
        </p:txBody>
      </p:sp>
      <p:pic>
        <p:nvPicPr>
          <p:cNvPr id="5" name="Picture 4" descr="Chart, histogram&#10;&#10;Description automatically generated">
            <a:extLst>
              <a:ext uri="{FF2B5EF4-FFF2-40B4-BE49-F238E27FC236}">
                <a16:creationId xmlns:a16="http://schemas.microsoft.com/office/drawing/2014/main" id="{EA00733A-D563-4749-AF12-35EFF6A68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49" y="2957665"/>
            <a:ext cx="5600630" cy="3346376"/>
          </a:xfrm>
          <a:prstGeom prst="rect">
            <a:avLst/>
          </a:prstGeom>
        </p:spPr>
      </p:pic>
      <p:pic>
        <p:nvPicPr>
          <p:cNvPr id="6" name="Picture 5" descr="Chart&#10;&#10;Description automatically generated">
            <a:extLst>
              <a:ext uri="{FF2B5EF4-FFF2-40B4-BE49-F238E27FC236}">
                <a16:creationId xmlns:a16="http://schemas.microsoft.com/office/drawing/2014/main" id="{6A85F4E5-5C44-449E-BDB1-1181F1F12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209" y="2957665"/>
            <a:ext cx="5744852" cy="3346376"/>
          </a:xfrm>
          <a:prstGeom prst="rect">
            <a:avLst/>
          </a:prstGeom>
        </p:spPr>
      </p:pic>
      <p:sp>
        <p:nvSpPr>
          <p:cNvPr id="4" name="Slide Number Placeholder 3">
            <a:extLst>
              <a:ext uri="{FF2B5EF4-FFF2-40B4-BE49-F238E27FC236}">
                <a16:creationId xmlns:a16="http://schemas.microsoft.com/office/drawing/2014/main" id="{AA713E8D-B554-4AF8-BA50-9BE58057A79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3F64531-CC20-4F25-A417-24FA158E4E8A}" type="slidenum">
              <a:rPr lang="en-US" smtClean="0"/>
              <a:pPr>
                <a:spcAft>
                  <a:spcPts val="600"/>
                </a:spcAft>
              </a:pPr>
              <a:t>24</a:t>
            </a:fld>
            <a:endParaRPr lang="en-US"/>
          </a:p>
        </p:txBody>
      </p:sp>
    </p:spTree>
    <p:extLst>
      <p:ext uri="{BB962C8B-B14F-4D97-AF65-F5344CB8AC3E}">
        <p14:creationId xmlns:p14="http://schemas.microsoft.com/office/powerpoint/2010/main" val="176579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DE73B-8C57-41A6-9DF4-54AD4BAD00B1}"/>
              </a:ext>
            </a:extLst>
          </p:cNvPr>
          <p:cNvSpPr>
            <a:spLocks noGrp="1"/>
          </p:cNvSpPr>
          <p:nvPr>
            <p:ph type="title"/>
          </p:nvPr>
        </p:nvSpPr>
        <p:spPr>
          <a:xfrm>
            <a:off x="838200" y="365125"/>
            <a:ext cx="10515600" cy="1325563"/>
          </a:xfrm>
        </p:spPr>
        <p:txBody>
          <a:bodyPr>
            <a:normAutofit/>
          </a:bodyPr>
          <a:lstStyle/>
          <a:p>
            <a:r>
              <a:rPr lang="en-US" sz="5400"/>
              <a:t>Conclusion</a:t>
            </a:r>
          </a:p>
        </p:txBody>
      </p:sp>
      <p:sp>
        <p:nvSpPr>
          <p:cNvPr id="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9F625C79-FA84-4380-B7B7-DA82F88F9CC0}"/>
              </a:ext>
            </a:extLst>
          </p:cNvPr>
          <p:cNvSpPr>
            <a:spLocks noGrp="1"/>
          </p:cNvSpPr>
          <p:nvPr>
            <p:ph idx="1"/>
          </p:nvPr>
        </p:nvSpPr>
        <p:spPr>
          <a:xfrm>
            <a:off x="838200" y="1929384"/>
            <a:ext cx="10515600" cy="4251960"/>
          </a:xfrm>
        </p:spPr>
        <p:txBody>
          <a:bodyPr>
            <a:normAutofit/>
          </a:bodyPr>
          <a:lstStyle/>
          <a:p>
            <a:r>
              <a:rPr lang="en-US" sz="2200" dirty="0"/>
              <a:t>We recommend tuning detection algorithms for linear GWs, and the extension and tapering of current GW signals that contain memory.</a:t>
            </a:r>
          </a:p>
          <a:p>
            <a:r>
              <a:rPr lang="en-US" sz="2200" dirty="0"/>
              <a:t>The content of this talk is in a paper to be submitted to P and P soon.</a:t>
            </a:r>
          </a:p>
          <a:p>
            <a:r>
              <a:rPr lang="en-US" sz="2200" dirty="0"/>
              <a:t>If you would like to collaborate on the future analysis projects, please contact us. </a:t>
            </a:r>
          </a:p>
          <a:p>
            <a:r>
              <a:rPr lang="en-US" sz="2200" dirty="0"/>
              <a:t>We plan to use </a:t>
            </a:r>
            <a:r>
              <a:rPr lang="en-US" sz="2200" dirty="0" err="1"/>
              <a:t>cWB</a:t>
            </a:r>
            <a:r>
              <a:rPr lang="en-US" sz="2200" dirty="0"/>
              <a:t> to test detectability, so we will be investigating many different waveform families that have a memory component, like </a:t>
            </a:r>
            <a:r>
              <a:rPr lang="en-US" sz="2200" dirty="0" err="1"/>
              <a:t>Obergaulinger</a:t>
            </a:r>
            <a:r>
              <a:rPr lang="en-US" sz="2200" dirty="0"/>
              <a:t> 2020.</a:t>
            </a:r>
          </a:p>
        </p:txBody>
      </p:sp>
      <p:sp>
        <p:nvSpPr>
          <p:cNvPr id="4" name="Slide Number Placeholder 3">
            <a:extLst>
              <a:ext uri="{FF2B5EF4-FFF2-40B4-BE49-F238E27FC236}">
                <a16:creationId xmlns:a16="http://schemas.microsoft.com/office/drawing/2014/main" id="{1F3857EA-711D-4A01-9032-1508452CB270}"/>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25</a:t>
            </a:fld>
            <a:endParaRPr lang="en-US"/>
          </a:p>
        </p:txBody>
      </p:sp>
    </p:spTree>
    <p:extLst>
      <p:ext uri="{BB962C8B-B14F-4D97-AF65-F5344CB8AC3E}">
        <p14:creationId xmlns:p14="http://schemas.microsoft.com/office/powerpoint/2010/main" val="878801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63DA-2502-4AC4-98EF-6317D006CEB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5ABBE80-0547-4CBF-85BA-607E94C940CA}"/>
              </a:ext>
            </a:extLst>
          </p:cNvPr>
          <p:cNvSpPr>
            <a:spLocks noGrp="1"/>
          </p:cNvSpPr>
          <p:nvPr>
            <p:ph idx="1"/>
          </p:nvPr>
        </p:nvSpPr>
        <p:spPr/>
        <p:txBody>
          <a:bodyPr>
            <a:normAutofit lnSpcReduction="10000"/>
          </a:bodyPr>
          <a:lstStyle/>
          <a:p>
            <a:pPr marL="514350" indent="-514350">
              <a:buFont typeface="+mj-lt"/>
              <a:buAutoNum type="arabicPeriod"/>
            </a:pPr>
            <a:r>
              <a:rPr lang="en-US" sz="2000" dirty="0"/>
              <a:t>Couch. 2018.</a:t>
            </a:r>
          </a:p>
          <a:p>
            <a:pPr marL="514350" indent="-514350">
              <a:buFont typeface="+mj-lt"/>
              <a:buAutoNum type="arabicPeriod"/>
            </a:pPr>
            <a:r>
              <a:rPr lang="en-US" sz="2000" dirty="0"/>
              <a:t>A.  G.  Wiseman  and  C.  M.  Will,  Christodoulou’s  nonlinear  gravitational-wave  memory:    Evaluation  in  the quadrupole  approximation,  Phys.  Rev.  D44,  R2945 (1991).</a:t>
            </a:r>
          </a:p>
          <a:p>
            <a:pPr marL="514350" indent="-514350">
              <a:buFont typeface="+mj-lt"/>
              <a:buAutoNum type="arabicPeriod"/>
            </a:pPr>
            <a:r>
              <a:rPr lang="en-US" sz="2000" b="0" i="0" dirty="0">
                <a:effectLst/>
              </a:rPr>
              <a:t>A. Torres-</a:t>
            </a:r>
            <a:r>
              <a:rPr lang="en-US" sz="2000" b="0" i="0" dirty="0" err="1">
                <a:effectLst/>
              </a:rPr>
              <a:t>Forn</a:t>
            </a:r>
            <a:r>
              <a:rPr lang="en-US" sz="2000" b="0" i="0" dirty="0">
                <a:effectLst/>
              </a:rPr>
              <a:t> ́e, P. </a:t>
            </a:r>
            <a:r>
              <a:rPr lang="en-US" sz="2000" b="0" i="0" dirty="0" err="1">
                <a:effectLst/>
              </a:rPr>
              <a:t>Cerd</a:t>
            </a:r>
            <a:r>
              <a:rPr lang="en-US" sz="2000" b="0" i="0" dirty="0">
                <a:effectLst/>
              </a:rPr>
              <a:t> ́a-Dur ́an, M. </a:t>
            </a:r>
            <a:r>
              <a:rPr lang="en-US" sz="2000" b="0" i="0" dirty="0" err="1">
                <a:effectLst/>
              </a:rPr>
              <a:t>Obergaulinger</a:t>
            </a:r>
            <a:r>
              <a:rPr lang="en-US" sz="2000" b="0" i="0" dirty="0">
                <a:effectLst/>
              </a:rPr>
              <a:t>,</a:t>
            </a:r>
            <a:r>
              <a:rPr lang="en-US" sz="2000" dirty="0"/>
              <a:t> </a:t>
            </a:r>
            <a:r>
              <a:rPr lang="en-US" sz="2000" b="0" i="0" dirty="0">
                <a:effectLst/>
              </a:rPr>
              <a:t>B. M ̈</a:t>
            </a:r>
            <a:r>
              <a:rPr lang="en-US" sz="2000" b="0" i="0" dirty="0" err="1">
                <a:effectLst/>
              </a:rPr>
              <a:t>uller</a:t>
            </a:r>
            <a:r>
              <a:rPr lang="en-US" sz="2000" b="0" i="0" dirty="0">
                <a:effectLst/>
              </a:rPr>
              <a:t>, and J. A. Font, Universal Relations</a:t>
            </a:r>
            <a:r>
              <a:rPr lang="en-US" sz="2000" dirty="0"/>
              <a:t> </a:t>
            </a:r>
            <a:r>
              <a:rPr lang="en-US" sz="2000" b="0" i="0" dirty="0">
                <a:effectLst/>
              </a:rPr>
              <a:t>for Gravitational-Wave Asteroseismology of </a:t>
            </a:r>
            <a:r>
              <a:rPr lang="en-US" sz="2000" b="0" i="0" dirty="0" err="1">
                <a:effectLst/>
              </a:rPr>
              <a:t>Protoneutron</a:t>
            </a:r>
            <a:r>
              <a:rPr lang="en-US" sz="2000" b="0" i="0" dirty="0">
                <a:effectLst/>
              </a:rPr>
              <a:t> Stars, Phys. Rev. Lett.123, 051102 (2019),</a:t>
            </a:r>
            <a:r>
              <a:rPr lang="en-US" sz="2000" dirty="0"/>
              <a:t> </a:t>
            </a:r>
            <a:r>
              <a:rPr lang="en-US" sz="2000" b="0" i="0" dirty="0">
                <a:effectLst/>
              </a:rPr>
              <a:t>arXiv:1902.10048 [gr-qc].</a:t>
            </a:r>
          </a:p>
          <a:p>
            <a:pPr marL="514350" indent="-514350">
              <a:buFont typeface="+mj-lt"/>
              <a:buAutoNum type="arabicPeriod"/>
            </a:pPr>
            <a:r>
              <a:rPr lang="en-US" sz="2000" b="0" i="0" dirty="0">
                <a:effectLst/>
              </a:rPr>
              <a:t>A. </a:t>
            </a:r>
            <a:r>
              <a:rPr lang="en-US" sz="2000" b="0" i="0" dirty="0" err="1">
                <a:effectLst/>
              </a:rPr>
              <a:t>Wongwathanarat</a:t>
            </a:r>
            <a:r>
              <a:rPr lang="en-US" sz="2000" b="0" i="0" dirty="0">
                <a:effectLst/>
              </a:rPr>
              <a:t>, E. M ̈</a:t>
            </a:r>
            <a:r>
              <a:rPr lang="en-US" sz="2000" b="0" i="0" dirty="0" err="1">
                <a:effectLst/>
              </a:rPr>
              <a:t>uller</a:t>
            </a:r>
            <a:r>
              <a:rPr lang="en-US" sz="2000" b="0" i="0" dirty="0">
                <a:effectLst/>
              </a:rPr>
              <a:t>, and H. T. </a:t>
            </a:r>
            <a:r>
              <a:rPr lang="en-US" sz="2000" b="0" i="0" dirty="0" err="1">
                <a:effectLst/>
              </a:rPr>
              <a:t>Janka</a:t>
            </a:r>
            <a:r>
              <a:rPr lang="en-US" sz="2000" b="0" i="0" dirty="0">
                <a:effectLst/>
              </a:rPr>
              <a:t>,</a:t>
            </a:r>
            <a:r>
              <a:rPr lang="en-US" sz="2000" dirty="0"/>
              <a:t> </a:t>
            </a:r>
            <a:r>
              <a:rPr lang="en-US" sz="2000" b="0" i="0" dirty="0">
                <a:effectLst/>
              </a:rPr>
              <a:t>Three-dimensional simulations of core-collapse supernovae: from shock revival to shock breakout, A&amp;A577,</a:t>
            </a:r>
            <a:r>
              <a:rPr lang="en-US" sz="2000" dirty="0"/>
              <a:t> </a:t>
            </a:r>
            <a:r>
              <a:rPr lang="en-US" sz="2000" b="0" i="0" dirty="0">
                <a:effectLst/>
              </a:rPr>
              <a:t>A48 (2015), arXiv:1409.5431 [</a:t>
            </a:r>
            <a:r>
              <a:rPr lang="en-US" sz="2000" b="0" i="0" dirty="0" err="1">
                <a:effectLst/>
              </a:rPr>
              <a:t>astro-ph.HE</a:t>
            </a:r>
            <a:r>
              <a:rPr lang="en-US" sz="2000" b="0" i="0" dirty="0">
                <a:effectLst/>
              </a:rPr>
              <a:t>].</a:t>
            </a:r>
          </a:p>
          <a:p>
            <a:pPr marL="514350" indent="-514350">
              <a:buFont typeface="+mj-lt"/>
              <a:buAutoNum type="arabicPeriod"/>
            </a:pPr>
            <a:r>
              <a:rPr lang="en-US" sz="2000" dirty="0"/>
              <a:t>E. M ̈</a:t>
            </a:r>
            <a:r>
              <a:rPr lang="en-US" sz="2000" dirty="0" err="1"/>
              <a:t>uller</a:t>
            </a:r>
            <a:r>
              <a:rPr lang="en-US" sz="2000" dirty="0"/>
              <a:t>, H.-T. </a:t>
            </a:r>
            <a:r>
              <a:rPr lang="en-US" sz="2000" dirty="0" err="1"/>
              <a:t>Janka</a:t>
            </a:r>
            <a:r>
              <a:rPr lang="en-US" sz="2000" dirty="0"/>
              <a:t>, and A. </a:t>
            </a:r>
            <a:r>
              <a:rPr lang="en-US" sz="2000" dirty="0" err="1"/>
              <a:t>Wongwathanarat</a:t>
            </a:r>
            <a:r>
              <a:rPr lang="en-US" sz="2000" dirty="0"/>
              <a:t>, Parametrized 3D models of neutrino-driven supernova explosions.  Neutrino emission asymmetries and gravitational-wave signals, A&amp;A537, A63 (2012).</a:t>
            </a:r>
          </a:p>
          <a:p>
            <a:pPr marL="514350" indent="-514350">
              <a:buFont typeface="+mj-lt"/>
              <a:buAutoNum type="arabicPeriod"/>
            </a:pPr>
            <a:r>
              <a:rPr lang="en-US" sz="2000" b="0" i="0" dirty="0">
                <a:effectLst/>
              </a:rPr>
              <a:t>M. </a:t>
            </a:r>
            <a:r>
              <a:rPr lang="en-US" sz="2000" b="0" i="0" dirty="0" err="1">
                <a:effectLst/>
              </a:rPr>
              <a:t>Obergaulinger</a:t>
            </a:r>
            <a:r>
              <a:rPr lang="en-US" sz="2000" b="0" i="0" dirty="0">
                <a:effectLst/>
              </a:rPr>
              <a:t> and M. </a:t>
            </a:r>
            <a:r>
              <a:rPr lang="en-US" sz="2000" b="0" i="0" dirty="0" err="1">
                <a:effectLst/>
              </a:rPr>
              <a:t>Aloy</a:t>
            </a:r>
            <a:r>
              <a:rPr lang="en-US" sz="2000" b="0" i="0" dirty="0">
                <a:effectLst/>
              </a:rPr>
              <a:t>, </a:t>
            </a:r>
            <a:r>
              <a:rPr lang="en-US" sz="2000" b="0" i="0" dirty="0" err="1">
                <a:effectLst/>
              </a:rPr>
              <a:t>Magnetorotational</a:t>
            </a:r>
            <a:r>
              <a:rPr lang="en-US" sz="2000" b="0" i="0" dirty="0">
                <a:effectLst/>
              </a:rPr>
              <a:t> core collapse of possible GRB progenitors – I. Explosion mechanisms, Monthly Notices</a:t>
            </a:r>
            <a:r>
              <a:rPr lang="en-US" sz="2000" dirty="0"/>
              <a:t> </a:t>
            </a:r>
            <a:r>
              <a:rPr lang="en-US" sz="2000" b="0" i="0" dirty="0">
                <a:effectLst/>
              </a:rPr>
              <a:t>of the Royal Astronomical Society 492, 4613 (2020).</a:t>
            </a:r>
            <a:endParaRPr lang="en-US" sz="3200" dirty="0"/>
          </a:p>
        </p:txBody>
      </p:sp>
      <p:sp>
        <p:nvSpPr>
          <p:cNvPr id="4" name="Slide Number Placeholder 3">
            <a:extLst>
              <a:ext uri="{FF2B5EF4-FFF2-40B4-BE49-F238E27FC236}">
                <a16:creationId xmlns:a16="http://schemas.microsoft.com/office/drawing/2014/main" id="{BD3D2172-2B61-48BA-98E9-B9EFC393F4EF}"/>
              </a:ext>
            </a:extLst>
          </p:cNvPr>
          <p:cNvSpPr>
            <a:spLocks noGrp="1"/>
          </p:cNvSpPr>
          <p:nvPr>
            <p:ph type="sldNum" sz="quarter" idx="12"/>
          </p:nvPr>
        </p:nvSpPr>
        <p:spPr/>
        <p:txBody>
          <a:bodyPr/>
          <a:lstStyle/>
          <a:p>
            <a:fld id="{63F64531-CC20-4F25-A417-24FA158E4E8A}" type="slidenum">
              <a:rPr lang="en-US" smtClean="0"/>
              <a:t>26</a:t>
            </a:fld>
            <a:endParaRPr lang="en-US"/>
          </a:p>
        </p:txBody>
      </p:sp>
    </p:spTree>
    <p:extLst>
      <p:ext uri="{BB962C8B-B14F-4D97-AF65-F5344CB8AC3E}">
        <p14:creationId xmlns:p14="http://schemas.microsoft.com/office/powerpoint/2010/main" val="248130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A7621-A160-4067-BC3F-5C93076B9453}"/>
              </a:ext>
            </a:extLst>
          </p:cNvPr>
          <p:cNvSpPr>
            <a:spLocks noGrp="1"/>
          </p:cNvSpPr>
          <p:nvPr>
            <p:ph type="title"/>
          </p:nvPr>
        </p:nvSpPr>
        <p:spPr>
          <a:xfrm>
            <a:off x="838200" y="365125"/>
            <a:ext cx="10515600" cy="1325563"/>
          </a:xfrm>
        </p:spPr>
        <p:txBody>
          <a:bodyPr>
            <a:normAutofit/>
          </a:bodyPr>
          <a:lstStyle/>
          <a:p>
            <a:r>
              <a:rPr lang="en-US" sz="5400" dirty="0"/>
              <a:t>Memory Properties</a:t>
            </a: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E893F0-F1B4-4619-B1AF-1BEB63C578CD}"/>
              </a:ext>
            </a:extLst>
          </p:cNvPr>
          <p:cNvSpPr>
            <a:spLocks noGrp="1"/>
          </p:cNvSpPr>
          <p:nvPr>
            <p:ph idx="1"/>
          </p:nvPr>
        </p:nvSpPr>
        <p:spPr>
          <a:xfrm>
            <a:off x="838200" y="1929384"/>
            <a:ext cx="10515600" cy="4251960"/>
          </a:xfrm>
        </p:spPr>
        <p:txBody>
          <a:bodyPr>
            <a:normAutofit/>
          </a:bodyPr>
          <a:lstStyle/>
          <a:p>
            <a:r>
              <a:rPr lang="en-US" sz="2200" dirty="0"/>
              <a:t>Linear Vs. Non-Linear Memory Production</a:t>
            </a:r>
          </a:p>
          <a:p>
            <a:r>
              <a:rPr lang="en-US" sz="2200" dirty="0"/>
              <a:t>Low Frequency Emission</a:t>
            </a:r>
          </a:p>
          <a:p>
            <a:r>
              <a:rPr lang="en-US" sz="2200" dirty="0"/>
              <a:t>The W15-2 simulation (test example)</a:t>
            </a:r>
          </a:p>
          <a:p>
            <a:r>
              <a:rPr lang="en-US" sz="2200" dirty="0"/>
              <a:t>The angular dependence of the example model’s memory and three toy models.</a:t>
            </a:r>
          </a:p>
          <a:p>
            <a:r>
              <a:rPr lang="en-US" sz="2200" dirty="0"/>
              <a:t>Tapering </a:t>
            </a:r>
          </a:p>
          <a:p>
            <a:r>
              <a:rPr lang="en-US" sz="2200" dirty="0"/>
              <a:t>A proposed analytic extension function for GW signals from neutrino emission.</a:t>
            </a:r>
          </a:p>
          <a:p>
            <a:r>
              <a:rPr lang="en-US" sz="2200" dirty="0"/>
              <a:t>SNR results for the tapered signals for both ground-based and space-based detectors.</a:t>
            </a:r>
          </a:p>
          <a:p>
            <a:pPr lvl="1"/>
            <a:endParaRPr lang="en-US" sz="2200" dirty="0"/>
          </a:p>
          <a:p>
            <a:pPr lvl="1"/>
            <a:endParaRPr lang="en-US" sz="2200" dirty="0"/>
          </a:p>
        </p:txBody>
      </p:sp>
      <p:sp>
        <p:nvSpPr>
          <p:cNvPr id="4" name="Slide Number Placeholder 3">
            <a:extLst>
              <a:ext uri="{FF2B5EF4-FFF2-40B4-BE49-F238E27FC236}">
                <a16:creationId xmlns:a16="http://schemas.microsoft.com/office/drawing/2014/main" id="{A38FE76E-B5DF-4C79-A0E8-73E1764FBACE}"/>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a:pPr>
                <a:spcAft>
                  <a:spcPts val="600"/>
                </a:spcAft>
              </a:pPr>
              <a:t>3</a:t>
            </a:fld>
            <a:endParaRPr lang="en-US"/>
          </a:p>
        </p:txBody>
      </p:sp>
    </p:spTree>
    <p:extLst>
      <p:ext uri="{BB962C8B-B14F-4D97-AF65-F5344CB8AC3E}">
        <p14:creationId xmlns:p14="http://schemas.microsoft.com/office/powerpoint/2010/main" val="176389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BB6BC-4F7E-49DF-979B-B11340F9B6B6}"/>
              </a:ext>
            </a:extLst>
          </p:cNvPr>
          <p:cNvSpPr>
            <a:spLocks noGrp="1"/>
          </p:cNvSpPr>
          <p:nvPr>
            <p:ph type="title"/>
          </p:nvPr>
        </p:nvSpPr>
        <p:spPr>
          <a:xfrm>
            <a:off x="838200" y="365125"/>
            <a:ext cx="10515600" cy="1325563"/>
          </a:xfrm>
        </p:spPr>
        <p:txBody>
          <a:bodyPr>
            <a:normAutofit/>
          </a:bodyPr>
          <a:lstStyle/>
          <a:p>
            <a:r>
              <a:rPr lang="en-US" sz="5400"/>
              <a:t>Linear vs. Non-Linear Memory</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1322E5-5B15-49B5-B25B-9ECC6931198C}"/>
                  </a:ext>
                </a:extLst>
              </p:cNvPr>
              <p:cNvSpPr>
                <a:spLocks noGrp="1"/>
              </p:cNvSpPr>
              <p:nvPr>
                <p:ph idx="1"/>
              </p:nvPr>
            </p:nvSpPr>
            <p:spPr>
              <a:xfrm>
                <a:off x="838200" y="1929384"/>
                <a:ext cx="10515600" cy="4251960"/>
              </a:xfrm>
            </p:spPr>
            <p:txBody>
              <a:bodyPr>
                <a:normAutofit/>
              </a:bodyPr>
              <a:lstStyle/>
              <a:p>
                <a:r>
                  <a:rPr lang="en-US" sz="2200" dirty="0"/>
                  <a:t>Non-linear memory </a:t>
                </a:r>
                <a:r>
                  <a:rPr lang="en-US" sz="2200"/>
                  <a:t>is the effect </a:t>
                </a:r>
                <a:r>
                  <a:rPr lang="en-US" sz="2200" dirty="0"/>
                  <a:t>GWs have on the production of other GWs. This is primarily seen in binary mergers.</a:t>
                </a:r>
              </a:p>
              <a:p>
                <a:r>
                  <a:rPr lang="en-US" sz="2200" dirty="0"/>
                  <a:t>This effect represents a correction to the quadrupole approximation on the order of </a:t>
                </a:r>
                <a14:m>
                  <m:oMath xmlns:m="http://schemas.openxmlformats.org/officeDocument/2006/math">
                    <m:r>
                      <m:rPr>
                        <m:sty m:val="p"/>
                      </m:rPr>
                      <a:rPr lang="el-GR" sz="2200" i="1" dirty="0" smtClean="0">
                        <a:latin typeface="Cambria Math" panose="02040503050406030204" pitchFamily="18" charset="0"/>
                        <a:ea typeface="Cambria Math" panose="02040503050406030204" pitchFamily="18" charset="0"/>
                      </a:rPr>
                      <m:t>ϑ</m:t>
                    </m:r>
                    <m:sSup>
                      <m:sSupPr>
                        <m:ctrlPr>
                          <a:rPr lang="en-US" sz="2200" i="1" dirty="0" smtClean="0">
                            <a:latin typeface="Cambria Math" panose="02040503050406030204" pitchFamily="18" charset="0"/>
                            <a:ea typeface="Cambria Math" panose="02040503050406030204" pitchFamily="18" charset="0"/>
                          </a:rPr>
                        </m:ctrlPr>
                      </m:sSupPr>
                      <m:e>
                        <m:d>
                          <m:dPr>
                            <m:ctrlPr>
                              <a:rPr lang="en-US" sz="2200" b="0" i="1" dirty="0" smtClean="0">
                                <a:latin typeface="Cambria Math" panose="02040503050406030204" pitchFamily="18" charset="0"/>
                                <a:ea typeface="Cambria Math" panose="02040503050406030204" pitchFamily="18" charset="0"/>
                              </a:rPr>
                            </m:ctrlPr>
                          </m:dPr>
                          <m:e>
                            <m:f>
                              <m:fPr>
                                <m:ctrlPr>
                                  <a:rPr lang="en-US" sz="2200" i="1" dirty="0" smtClean="0">
                                    <a:latin typeface="Cambria Math" panose="02040503050406030204" pitchFamily="18" charset="0"/>
                                    <a:ea typeface="Cambria Math" panose="02040503050406030204" pitchFamily="18" charset="0"/>
                                  </a:rPr>
                                </m:ctrlPr>
                              </m:fPr>
                              <m:num>
                                <m:r>
                                  <a:rPr lang="en-US" sz="2200" i="1" dirty="0">
                                    <a:latin typeface="Cambria Math" panose="02040503050406030204" pitchFamily="18" charset="0"/>
                                  </a:rPr>
                                  <m:t>𝐺𝑚</m:t>
                                </m:r>
                              </m:num>
                              <m:den>
                                <m:r>
                                  <a:rPr lang="en-US" sz="2200" i="1" dirty="0">
                                    <a:latin typeface="Cambria Math" panose="02040503050406030204" pitchFamily="18" charset="0"/>
                                  </a:rPr>
                                  <m:t>𝑟</m:t>
                                </m:r>
                              </m:den>
                            </m:f>
                            <m:sSup>
                              <m:sSupPr>
                                <m:ctrlPr>
                                  <a:rPr lang="en-US" sz="2200" i="1" dirty="0">
                                    <a:latin typeface="Cambria Math" panose="02040503050406030204" pitchFamily="18" charset="0"/>
                                  </a:rPr>
                                </m:ctrlPr>
                              </m:sSupPr>
                              <m:e>
                                <m:r>
                                  <a:rPr lang="en-US" sz="2200" i="1" dirty="0">
                                    <a:latin typeface="Cambria Math" panose="02040503050406030204" pitchFamily="18" charset="0"/>
                                  </a:rPr>
                                  <m:t>𝑐</m:t>
                                </m:r>
                              </m:e>
                              <m:sup>
                                <m:r>
                                  <a:rPr lang="en-US" sz="2200" i="1" dirty="0">
                                    <a:latin typeface="Cambria Math" panose="02040503050406030204" pitchFamily="18" charset="0"/>
                                  </a:rPr>
                                  <m:t>2</m:t>
                                </m:r>
                              </m:sup>
                            </m:sSup>
                          </m:e>
                        </m:d>
                      </m:e>
                      <m:sup>
                        <m:r>
                          <a:rPr lang="en-US" sz="2200" b="0" i="1" dirty="0" smtClean="0">
                            <a:latin typeface="Cambria Math" panose="02040503050406030204" pitchFamily="18" charset="0"/>
                          </a:rPr>
                          <m:t>5/2</m:t>
                        </m:r>
                      </m:sup>
                    </m:sSup>
                  </m:oMath>
                </a14:m>
                <a:r>
                  <a:rPr lang="en-US" sz="2200" dirty="0"/>
                  <a:t> (m is the total mass of the source, r is the spatial size of the source, c is the speed of light, and G is Newtons constant). This corresponds to a correction at the 2.5th order in the post-Newtonian expansion, which is only relevant for the most relativistic systems [2].</a:t>
                </a:r>
              </a:p>
              <a:p>
                <a:r>
                  <a:rPr lang="en-US" sz="2200" dirty="0"/>
                  <a:t>This study only focuses on the linear memory of GW simulations from CCSN.</a:t>
                </a:r>
              </a:p>
              <a:p>
                <a:r>
                  <a:rPr lang="en-US" sz="2200" dirty="0"/>
                  <a:t>The memory will peak </a:t>
                </a:r>
                <a14:m>
                  <m:oMath xmlns:m="http://schemas.openxmlformats.org/officeDocument/2006/math">
                    <m:r>
                      <a:rPr lang="en-US" sz="2200" b="0" i="1" smtClean="0">
                        <a:latin typeface="Cambria Math" panose="02040503050406030204" pitchFamily="18" charset="0"/>
                      </a:rPr>
                      <m:t>~1</m:t>
                    </m:r>
                  </m:oMath>
                </a14:m>
                <a:r>
                  <a:rPr lang="en-US" sz="2200" dirty="0"/>
                  <a:t> Hz, but the tail can survive at lower frequencies.</a:t>
                </a:r>
              </a:p>
              <a:p>
                <a:r>
                  <a:rPr lang="en-US" sz="2200" dirty="0"/>
                  <a:t>The two next mechanisms to appear in the signal (for increasing frequency) are the SASI and the PNS oscillations. </a:t>
                </a:r>
              </a:p>
            </p:txBody>
          </p:sp>
        </mc:Choice>
        <mc:Fallback xmlns="">
          <p:sp>
            <p:nvSpPr>
              <p:cNvPr id="3" name="Content Placeholder 2">
                <a:extLst>
                  <a:ext uri="{FF2B5EF4-FFF2-40B4-BE49-F238E27FC236}">
                    <a16:creationId xmlns:a16="http://schemas.microsoft.com/office/drawing/2014/main" id="{C91322E5-5B15-49B5-B25B-9ECC6931198C}"/>
                  </a:ext>
                </a:extLst>
              </p:cNvPr>
              <p:cNvSpPr>
                <a:spLocks noGrp="1" noRot="1" noChangeAspect="1" noMove="1" noResize="1" noEditPoints="1" noAdjustHandles="1" noChangeArrowheads="1" noChangeShapeType="1" noTextEdit="1"/>
              </p:cNvSpPr>
              <p:nvPr>
                <p:ph idx="1"/>
              </p:nvPr>
            </p:nvSpPr>
            <p:spPr>
              <a:xfrm>
                <a:off x="838200" y="1929384"/>
                <a:ext cx="10515600" cy="4251960"/>
              </a:xfrm>
              <a:blipFill>
                <a:blip r:embed="rId2"/>
                <a:stretch>
                  <a:fillRect l="-696" t="-1865" r="-232" b="-28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E031842-7F2B-4140-8A9D-A9FB362E0A08}"/>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4</a:t>
            </a:fld>
            <a:endParaRPr lang="en-US"/>
          </a:p>
        </p:txBody>
      </p:sp>
    </p:spTree>
    <p:extLst>
      <p:ext uri="{BB962C8B-B14F-4D97-AF65-F5344CB8AC3E}">
        <p14:creationId xmlns:p14="http://schemas.microsoft.com/office/powerpoint/2010/main" val="414278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BB6BC-4F7E-49DF-979B-B11340F9B6B6}"/>
              </a:ext>
            </a:extLst>
          </p:cNvPr>
          <p:cNvSpPr>
            <a:spLocks noGrp="1"/>
          </p:cNvSpPr>
          <p:nvPr>
            <p:ph type="title"/>
          </p:nvPr>
        </p:nvSpPr>
        <p:spPr>
          <a:xfrm>
            <a:off x="838200" y="365125"/>
            <a:ext cx="10515600" cy="1325563"/>
          </a:xfrm>
        </p:spPr>
        <p:txBody>
          <a:bodyPr>
            <a:normAutofit/>
          </a:bodyPr>
          <a:lstStyle/>
          <a:p>
            <a:r>
              <a:rPr lang="en-US" sz="5400" dirty="0"/>
              <a:t>Low Frequency Emission</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E031842-7F2B-4140-8A9D-A9FB362E0A08}"/>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5</a:t>
            </a:fld>
            <a:endParaRPr lang="en-US"/>
          </a:p>
        </p:txBody>
      </p:sp>
      <p:pic>
        <p:nvPicPr>
          <p:cNvPr id="10" name="Picture 9">
            <a:extLst>
              <a:ext uri="{FF2B5EF4-FFF2-40B4-BE49-F238E27FC236}">
                <a16:creationId xmlns:a16="http://schemas.microsoft.com/office/drawing/2014/main" id="{E7D27925-5402-4223-8F22-2CFCCA92D81E}"/>
              </a:ext>
            </a:extLst>
          </p:cNvPr>
          <p:cNvPicPr>
            <a:picLocks noChangeAspect="1"/>
          </p:cNvPicPr>
          <p:nvPr/>
        </p:nvPicPr>
        <p:blipFill>
          <a:blip r:embed="rId2"/>
          <a:stretch>
            <a:fillRect/>
          </a:stretch>
        </p:blipFill>
        <p:spPr>
          <a:xfrm>
            <a:off x="3349830" y="3355264"/>
            <a:ext cx="5610579" cy="914400"/>
          </a:xfrm>
          <a:prstGeom prst="rect">
            <a:avLst/>
          </a:prstGeom>
        </p:spPr>
      </p:pic>
      <p:pic>
        <p:nvPicPr>
          <p:cNvPr id="11" name="Picture 10">
            <a:extLst>
              <a:ext uri="{FF2B5EF4-FFF2-40B4-BE49-F238E27FC236}">
                <a16:creationId xmlns:a16="http://schemas.microsoft.com/office/drawing/2014/main" id="{DE723771-A644-4161-BA57-A14F0108B7C3}"/>
              </a:ext>
            </a:extLst>
          </p:cNvPr>
          <p:cNvPicPr>
            <a:picLocks noChangeAspect="1"/>
          </p:cNvPicPr>
          <p:nvPr/>
        </p:nvPicPr>
        <p:blipFill>
          <a:blip r:embed="rId3"/>
          <a:stretch>
            <a:fillRect/>
          </a:stretch>
        </p:blipFill>
        <p:spPr>
          <a:xfrm>
            <a:off x="1089590" y="2514399"/>
            <a:ext cx="7086296" cy="913805"/>
          </a:xfrm>
          <a:prstGeom prst="rect">
            <a:avLst/>
          </a:prstGeom>
        </p:spPr>
      </p:pic>
      <p:pic>
        <p:nvPicPr>
          <p:cNvPr id="12" name="Picture 11">
            <a:extLst>
              <a:ext uri="{FF2B5EF4-FFF2-40B4-BE49-F238E27FC236}">
                <a16:creationId xmlns:a16="http://schemas.microsoft.com/office/drawing/2014/main" id="{BA3DD1F5-290A-44C2-971C-337F9F352D1F}"/>
              </a:ext>
            </a:extLst>
          </p:cNvPr>
          <p:cNvPicPr>
            <a:picLocks noChangeAspect="1"/>
          </p:cNvPicPr>
          <p:nvPr/>
        </p:nvPicPr>
        <p:blipFill>
          <a:blip r:embed="rId4"/>
          <a:stretch>
            <a:fillRect/>
          </a:stretch>
        </p:blipFill>
        <p:spPr>
          <a:xfrm>
            <a:off x="8181257" y="2453661"/>
            <a:ext cx="3784770" cy="914400"/>
          </a:xfrm>
          <a:prstGeom prst="rect">
            <a:avLst/>
          </a:prstGeom>
        </p:spPr>
      </p:pic>
      <p:sp>
        <p:nvSpPr>
          <p:cNvPr id="15" name="Slide Number Placeholder 3">
            <a:extLst>
              <a:ext uri="{FF2B5EF4-FFF2-40B4-BE49-F238E27FC236}">
                <a16:creationId xmlns:a16="http://schemas.microsoft.com/office/drawing/2014/main" id="{A0C15384-8FF4-44A6-B284-743E7F7F3E3C}"/>
              </a:ext>
            </a:extLst>
          </p:cNvPr>
          <p:cNvSpPr>
            <a:spLocks noGrp="1"/>
          </p:cNvSpPr>
          <p:nvPr/>
        </p:nvSpPr>
        <p:spPr>
          <a:xfrm>
            <a:off x="8610600" y="635465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F64531-CC20-4F25-A417-24FA158E4E8A}" type="slidenum">
              <a:rPr lang="en-US" smtClean="0"/>
              <a:pPr/>
              <a:t>5</a:t>
            </a:fld>
            <a:endParaRPr lang="en-US"/>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E94E9D82-F9A0-40D8-8784-263A612BE279}"/>
                  </a:ext>
                </a:extLst>
              </p:cNvPr>
              <p:cNvSpPr>
                <a:spLocks noGrp="1"/>
              </p:cNvSpPr>
              <p:nvPr/>
            </p:nvSpPr>
            <p:spPr>
              <a:xfrm>
                <a:off x="838200" y="2009257"/>
                <a:ext cx="10633841" cy="41683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t>Specifically, we calculate the frequency of these features by the following,</a:t>
                </a:r>
              </a:p>
              <a:p>
                <a:endParaRPr lang="en-US" sz="2300" dirty="0"/>
              </a:p>
              <a:p>
                <a:endParaRPr lang="en-US" sz="2300" dirty="0"/>
              </a:p>
              <a:p>
                <a:endParaRPr lang="en-US" sz="2300" dirty="0"/>
              </a:p>
              <a:p>
                <a:endParaRPr lang="en-US" sz="2300" dirty="0"/>
              </a:p>
              <a:p>
                <a:endParaRPr lang="en-US" sz="2300" dirty="0"/>
              </a:p>
              <a:p>
                <a:r>
                  <a:rPr lang="en-US" sz="2300" dirty="0"/>
                  <a:t>Here </a:t>
                </a:r>
                <a14:m>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𝑚</m:t>
                        </m:r>
                      </m:e>
                      <m:sub>
                        <m:r>
                          <a:rPr lang="en-US" sz="2300" b="0" i="1" smtClean="0">
                            <a:latin typeface="Cambria Math" panose="02040503050406030204" pitchFamily="18" charset="0"/>
                          </a:rPr>
                          <m:t>𝑃𝑁𝑆</m:t>
                        </m:r>
                      </m:sub>
                    </m:sSub>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𝑀</m:t>
                        </m:r>
                      </m:e>
                      <m:sub>
                        <m:r>
                          <a:rPr lang="en-US" sz="2300" b="0" i="1" smtClean="0">
                            <a:latin typeface="Cambria Math" panose="02040503050406030204" pitchFamily="18" charset="0"/>
                          </a:rPr>
                          <m:t>𝑃𝑁𝑆</m:t>
                        </m:r>
                      </m:sub>
                    </m:sSub>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𝑀</m:t>
                        </m:r>
                      </m:e>
                      <m:sub>
                        <m:r>
                          <a:rPr lang="en-US" sz="2300" b="0" i="1" smtClean="0">
                            <a:latin typeface="Cambria Math" panose="02040503050406030204" pitchFamily="18" charset="0"/>
                            <a:ea typeface="Cambria Math" panose="02040503050406030204" pitchFamily="18" charset="0"/>
                          </a:rPr>
                          <m:t>⊙</m:t>
                        </m:r>
                      </m:sub>
                    </m:sSub>
                  </m:oMath>
                </a14:m>
                <a:r>
                  <a:rPr lang="en-US" sz="2300" b="0" i="1" dirty="0">
                    <a:latin typeface="Cambria Math" panose="02040503050406030204" pitchFamily="18" charset="0"/>
                  </a:rPr>
                  <a:t>, </a:t>
                </a:r>
                <a14:m>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𝑟</m:t>
                        </m:r>
                      </m:e>
                      <m:sub>
                        <m:r>
                          <a:rPr lang="en-US" sz="2300" b="0" i="1" smtClean="0">
                            <a:latin typeface="Cambria Math" panose="02040503050406030204" pitchFamily="18" charset="0"/>
                          </a:rPr>
                          <m:t>𝑃𝑁𝑆</m:t>
                        </m:r>
                      </m:sub>
                    </m:sSub>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𝑅</m:t>
                        </m:r>
                      </m:e>
                      <m:sub>
                        <m:r>
                          <a:rPr lang="en-US" sz="2300" b="0" i="1" smtClean="0">
                            <a:latin typeface="Cambria Math" panose="02040503050406030204" pitchFamily="18" charset="0"/>
                          </a:rPr>
                          <m:t>𝑃𝑁𝑆</m:t>
                        </m:r>
                      </m:sub>
                    </m:sSub>
                    <m:r>
                      <a:rPr lang="en-US" sz="2300" b="0" i="1" smtClean="0">
                        <a:latin typeface="Cambria Math" panose="02040503050406030204" pitchFamily="18" charset="0"/>
                      </a:rPr>
                      <m:t>/1</m:t>
                    </m:r>
                    <m:r>
                      <a:rPr lang="en-US" sz="2300" b="0" i="1" smtClean="0">
                        <a:latin typeface="Cambria Math" panose="02040503050406030204" pitchFamily="18" charset="0"/>
                      </a:rPr>
                      <m:t>𝑘𝑚</m:t>
                    </m:r>
                  </m:oMath>
                </a14:m>
                <a:r>
                  <a:rPr lang="en-US" sz="2300" b="0" i="1" dirty="0">
                    <a:latin typeface="Cambria Math" panose="02040503050406030204" pitchFamily="18" charset="0"/>
                  </a:rPr>
                  <a:t>, </a:t>
                </a:r>
                <a14:m>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𝑚</m:t>
                        </m:r>
                      </m:e>
                      <m:sub>
                        <m:r>
                          <a:rPr lang="en-US" sz="2300" b="0" i="1" smtClean="0">
                            <a:latin typeface="Cambria Math" panose="02040503050406030204" pitchFamily="18" charset="0"/>
                          </a:rPr>
                          <m:t>𝑠h</m:t>
                        </m:r>
                      </m:sub>
                    </m:sSub>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𝑀</m:t>
                        </m:r>
                      </m:e>
                      <m:sub>
                        <m:r>
                          <a:rPr lang="en-US" sz="2300" b="0" i="1" smtClean="0">
                            <a:latin typeface="Cambria Math" panose="02040503050406030204" pitchFamily="18" charset="0"/>
                          </a:rPr>
                          <m:t>𝑠h</m:t>
                        </m:r>
                      </m:sub>
                    </m:sSub>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𝑀</m:t>
                        </m:r>
                      </m:e>
                      <m:sub>
                        <m:r>
                          <a:rPr lang="en-US" sz="2300" b="0" i="1" smtClean="0">
                            <a:latin typeface="Cambria Math" panose="02040503050406030204" pitchFamily="18" charset="0"/>
                            <a:ea typeface="Cambria Math" panose="02040503050406030204" pitchFamily="18" charset="0"/>
                          </a:rPr>
                          <m:t>⊙</m:t>
                        </m:r>
                      </m:sub>
                    </m:sSub>
                  </m:oMath>
                </a14:m>
                <a:r>
                  <a:rPr lang="en-US" sz="2300" b="0" i="1" dirty="0">
                    <a:latin typeface="Cambria Math" panose="02040503050406030204" pitchFamily="18" charset="0"/>
                  </a:rPr>
                  <a:t>, </a:t>
                </a:r>
                <a:r>
                  <a:rPr lang="en-US" sz="2300" dirty="0"/>
                  <a:t>and</a:t>
                </a:r>
                <a:r>
                  <a:rPr lang="en-US" sz="2300" i="1" dirty="0"/>
                  <a:t> </a:t>
                </a:r>
                <a14:m>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𝑟</m:t>
                        </m:r>
                      </m:e>
                      <m:sub>
                        <m:r>
                          <a:rPr lang="en-US" sz="2300" b="0" i="1" smtClean="0">
                            <a:latin typeface="Cambria Math" panose="02040503050406030204" pitchFamily="18" charset="0"/>
                          </a:rPr>
                          <m:t>𝑠h</m:t>
                        </m:r>
                      </m:sub>
                    </m:sSub>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𝑅</m:t>
                        </m:r>
                      </m:e>
                      <m:sub>
                        <m:r>
                          <a:rPr lang="en-US" sz="2300" b="0" i="1" smtClean="0">
                            <a:latin typeface="Cambria Math" panose="02040503050406030204" pitchFamily="18" charset="0"/>
                          </a:rPr>
                          <m:t>𝑠h</m:t>
                        </m:r>
                      </m:sub>
                    </m:sSub>
                    <m:r>
                      <a:rPr lang="en-US" sz="2300" b="0" i="1" smtClean="0">
                        <a:latin typeface="Cambria Math" panose="02040503050406030204" pitchFamily="18" charset="0"/>
                      </a:rPr>
                      <m:t>/1</m:t>
                    </m:r>
                    <m:r>
                      <a:rPr lang="en-US" sz="2300" b="0" i="1" smtClean="0">
                        <a:latin typeface="Cambria Math" panose="02040503050406030204" pitchFamily="18" charset="0"/>
                      </a:rPr>
                      <m:t>𝑘𝑚</m:t>
                    </m:r>
                  </m:oMath>
                </a14:m>
                <a:r>
                  <a:rPr lang="en-US" sz="2300" b="0" i="1" dirty="0">
                    <a:latin typeface="Cambria Math" panose="02040503050406030204" pitchFamily="18" charset="0"/>
                  </a:rPr>
                  <a:t>.</a:t>
                </a:r>
              </a:p>
              <a:p>
                <a:pPr marL="0" indent="0">
                  <a:buNone/>
                </a:pPr>
                <a:r>
                  <a:rPr lang="en-US" sz="2300" dirty="0"/>
                  <a:t>[3]</a:t>
                </a:r>
                <a:r>
                  <a:rPr lang="en-US" sz="2300" b="0" i="1" dirty="0">
                    <a:latin typeface="Cambria Math" panose="02040503050406030204" pitchFamily="18" charset="0"/>
                  </a:rPr>
                  <a:t> </a:t>
                </a:r>
              </a:p>
              <a:p>
                <a:pPr marL="0" indent="0">
                  <a:buNone/>
                </a:pPr>
                <a:endParaRPr lang="en-US" b="0" i="1" dirty="0">
                  <a:latin typeface="Cambria Math" panose="02040503050406030204" pitchFamily="18" charset="0"/>
                </a:endParaRPr>
              </a:p>
              <a:p>
                <a:pPr marL="0" indent="0">
                  <a:buNone/>
                </a:pPr>
                <a:r>
                  <a:rPr lang="en-US" sz="2200" dirty="0"/>
                  <a:t>G-mode frequency grows over time</a:t>
                </a:r>
                <a:r>
                  <a:rPr lang="en-US" dirty="0"/>
                  <a:t>. </a:t>
                </a:r>
                <a:endParaRPr lang="en-US" b="0" dirty="0"/>
              </a:p>
              <a:p>
                <a:endParaRPr lang="en-US" dirty="0"/>
              </a:p>
            </p:txBody>
          </p:sp>
        </mc:Choice>
        <mc:Fallback xmlns="">
          <p:sp>
            <p:nvSpPr>
              <p:cNvPr id="16" name="Content Placeholder 2">
                <a:extLst>
                  <a:ext uri="{FF2B5EF4-FFF2-40B4-BE49-F238E27FC236}">
                    <a16:creationId xmlns:a16="http://schemas.microsoft.com/office/drawing/2014/main" id="{E94E9D82-F9A0-40D8-8784-263A612BE279}"/>
                  </a:ext>
                </a:extLst>
              </p:cNvPr>
              <p:cNvSpPr>
                <a:spLocks noGrp="1" noRot="1" noChangeAspect="1" noMove="1" noResize="1" noEditPoints="1" noAdjustHandles="1" noChangeArrowheads="1" noChangeShapeType="1" noTextEdit="1"/>
              </p:cNvSpPr>
              <p:nvPr/>
            </p:nvSpPr>
            <p:spPr>
              <a:xfrm>
                <a:off x="838200" y="2009257"/>
                <a:ext cx="10633841" cy="4168385"/>
              </a:xfrm>
              <a:prstGeom prst="rect">
                <a:avLst/>
              </a:prstGeom>
              <a:blipFill>
                <a:blip r:embed="rId5"/>
                <a:stretch>
                  <a:fillRect l="-688" t="-2343"/>
                </a:stretch>
              </a:blipFill>
            </p:spPr>
            <p:txBody>
              <a:bodyPr/>
              <a:lstStyle/>
              <a:p>
                <a:r>
                  <a:rPr lang="en-US">
                    <a:noFill/>
                  </a:rPr>
                  <a:t> </a:t>
                </a:r>
              </a:p>
            </p:txBody>
          </p:sp>
        </mc:Fallback>
      </mc:AlternateContent>
    </p:spTree>
    <p:extLst>
      <p:ext uri="{BB962C8B-B14F-4D97-AF65-F5344CB8AC3E}">
        <p14:creationId xmlns:p14="http://schemas.microsoft.com/office/powerpoint/2010/main" val="263212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BB6BC-4F7E-49DF-979B-B11340F9B6B6}"/>
              </a:ext>
            </a:extLst>
          </p:cNvPr>
          <p:cNvSpPr>
            <a:spLocks noGrp="1"/>
          </p:cNvSpPr>
          <p:nvPr>
            <p:ph type="title"/>
          </p:nvPr>
        </p:nvSpPr>
        <p:spPr>
          <a:xfrm>
            <a:off x="838200" y="365125"/>
            <a:ext cx="10515600" cy="1325563"/>
          </a:xfrm>
        </p:spPr>
        <p:txBody>
          <a:bodyPr>
            <a:normAutofit/>
          </a:bodyPr>
          <a:lstStyle/>
          <a:p>
            <a:r>
              <a:rPr lang="en-US" sz="5400" dirty="0"/>
              <a:t>Low Frequency Emission</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E031842-7F2B-4140-8A9D-A9FB362E0A08}"/>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6</a:t>
            </a:fld>
            <a:endParaRPr lang="en-US"/>
          </a:p>
        </p:txBody>
      </p:sp>
      <p:sp>
        <p:nvSpPr>
          <p:cNvPr id="14" name="Rectangle 13">
            <a:extLst>
              <a:ext uri="{FF2B5EF4-FFF2-40B4-BE49-F238E27FC236}">
                <a16:creationId xmlns:a16="http://schemas.microsoft.com/office/drawing/2014/main" id="{CCAF150B-F64B-478E-A531-14576B42A63D}"/>
              </a:ext>
            </a:extLst>
          </p:cNvPr>
          <p:cNvSpPr/>
          <p:nvPr/>
        </p:nvSpPr>
        <p:spPr>
          <a:xfrm>
            <a:off x="4886394" y="5627842"/>
            <a:ext cx="3829342" cy="2889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15" name="Slide Number Placeholder 3">
            <a:extLst>
              <a:ext uri="{FF2B5EF4-FFF2-40B4-BE49-F238E27FC236}">
                <a16:creationId xmlns:a16="http://schemas.microsoft.com/office/drawing/2014/main" id="{A0C15384-8FF4-44A6-B284-743E7F7F3E3C}"/>
              </a:ext>
            </a:extLst>
          </p:cNvPr>
          <p:cNvSpPr>
            <a:spLocks noGrp="1"/>
          </p:cNvSpPr>
          <p:nvPr/>
        </p:nvSpPr>
        <p:spPr>
          <a:xfrm>
            <a:off x="8610600" y="635465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F64531-CC20-4F25-A417-24FA158E4E8A}" type="slidenum">
              <a:rPr lang="en-US" smtClean="0"/>
              <a:pPr/>
              <a:t>6</a:t>
            </a:fld>
            <a:endParaRPr lang="en-US"/>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E94E9D82-F9A0-40D8-8784-263A612BE279}"/>
                  </a:ext>
                </a:extLst>
              </p:cNvPr>
              <p:cNvSpPr>
                <a:spLocks noGrp="1"/>
              </p:cNvSpPr>
              <p:nvPr/>
            </p:nvSpPr>
            <p:spPr>
              <a:xfrm>
                <a:off x="838200" y="2009258"/>
                <a:ext cx="10515600" cy="5213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b="0" dirty="0"/>
                  <a:t>If for example the PNS has a mass of 1.4 solar masses, the PNS has a radius of 60 km, and the shock radius is 150 km, </a:t>
                </a:r>
              </a:p>
              <a:p>
                <a:pPr marL="0" indent="0" algn="ctr">
                  <a:buNone/>
                </a:pPr>
                <a14:m>
                  <m:oMath xmlns:m="http://schemas.openxmlformats.org/officeDocument/2006/math">
                    <m:sSubSup>
                      <m:sSubSupPr>
                        <m:ctrlPr>
                          <a:rPr lang="en-US" sz="2300" b="0" i="1" smtClean="0">
                            <a:latin typeface="Cambria Math" panose="02040503050406030204" pitchFamily="18" charset="0"/>
                          </a:rPr>
                        </m:ctrlPr>
                      </m:sSubSupPr>
                      <m:e>
                        <m:r>
                          <a:rPr lang="en-US" sz="2300" b="0" i="1" smtClean="0">
                            <a:latin typeface="Cambria Math" panose="02040503050406030204" pitchFamily="18" charset="0"/>
                          </a:rPr>
                          <m:t>𝑓</m:t>
                        </m:r>
                      </m:e>
                      <m:sub>
                        <m:r>
                          <a:rPr lang="en-US" sz="2300" b="0" i="1" smtClean="0">
                            <a:latin typeface="Cambria Math" panose="02040503050406030204" pitchFamily="18" charset="0"/>
                          </a:rPr>
                          <m:t>𝐺𝑊</m:t>
                        </m:r>
                      </m:sub>
                      <m:sup>
                        <m:r>
                          <a:rPr lang="en-US" sz="2300" b="0" i="1" smtClean="0">
                            <a:latin typeface="Cambria Math" panose="02040503050406030204" pitchFamily="18" charset="0"/>
                          </a:rPr>
                          <m:t>𝑃𝑁𝑆</m:t>
                        </m:r>
                      </m:sup>
                    </m:sSubSup>
                    <m:r>
                      <a:rPr lang="en-US" sz="2300" i="1">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430 </m:t>
                    </m:r>
                    <m:r>
                      <a:rPr lang="en-US" sz="2300" b="0" i="1" smtClean="0">
                        <a:latin typeface="Cambria Math" panose="02040503050406030204" pitchFamily="18" charset="0"/>
                        <a:ea typeface="Cambria Math" panose="02040503050406030204" pitchFamily="18" charset="0"/>
                      </a:rPr>
                      <m:t>𝐻𝑧</m:t>
                    </m:r>
                  </m:oMath>
                </a14:m>
                <a:r>
                  <a:rPr lang="en-US" sz="2300" b="0" dirty="0"/>
                  <a:t> and </a:t>
                </a:r>
                <a14:m>
                  <m:oMath xmlns:m="http://schemas.openxmlformats.org/officeDocument/2006/math">
                    <m:sSubSup>
                      <m:sSubSupPr>
                        <m:ctrlPr>
                          <a:rPr lang="en-US" sz="2300" b="0" i="1" smtClean="0">
                            <a:latin typeface="Cambria Math" panose="02040503050406030204" pitchFamily="18" charset="0"/>
                          </a:rPr>
                        </m:ctrlPr>
                      </m:sSubSupPr>
                      <m:e>
                        <m:r>
                          <a:rPr lang="en-US" sz="2300" b="0" i="1" smtClean="0">
                            <a:latin typeface="Cambria Math" panose="02040503050406030204" pitchFamily="18" charset="0"/>
                          </a:rPr>
                          <m:t>𝑓</m:t>
                        </m:r>
                      </m:e>
                      <m:sub>
                        <m:r>
                          <a:rPr lang="en-US" sz="2300" b="0" i="1" smtClean="0">
                            <a:latin typeface="Cambria Math" panose="02040503050406030204" pitchFamily="18" charset="0"/>
                          </a:rPr>
                          <m:t>𝐺𝑊</m:t>
                        </m:r>
                      </m:sub>
                      <m:sup>
                        <m:r>
                          <a:rPr lang="en-US" sz="2300" b="0" i="1" smtClean="0">
                            <a:latin typeface="Cambria Math" panose="02040503050406030204" pitchFamily="18" charset="0"/>
                          </a:rPr>
                          <m:t>𝑆𝐴𝑆𝐼</m:t>
                        </m:r>
                      </m:sup>
                    </m:sSubSup>
                    <m:r>
                      <a:rPr lang="en-US" sz="2300" b="0" i="1" smtClean="0">
                        <a:latin typeface="Cambria Math" panose="02040503050406030204" pitchFamily="18" charset="0"/>
                        <a:ea typeface="Cambria Math" panose="02040503050406030204" pitchFamily="18" charset="0"/>
                      </a:rPr>
                      <m:t>≈125 </m:t>
                    </m:r>
                    <m:r>
                      <a:rPr lang="en-US" sz="2300" b="0" i="1" smtClean="0">
                        <a:latin typeface="Cambria Math" panose="02040503050406030204" pitchFamily="18" charset="0"/>
                        <a:ea typeface="Cambria Math" panose="02040503050406030204" pitchFamily="18" charset="0"/>
                      </a:rPr>
                      <m:t>𝐻𝑧</m:t>
                    </m:r>
                  </m:oMath>
                </a14:m>
                <a:endParaRPr lang="en-US" sz="2300" b="0" dirty="0"/>
              </a:p>
              <a:p>
                <a:r>
                  <a:rPr lang="en-US" sz="2400" dirty="0"/>
                  <a:t>These low frequencies are below the frequency range of both the SASI (50 Hz – 200 Hz) and the oscillations of the PNS (&gt; 300 Hz).</a:t>
                </a:r>
              </a:p>
              <a:p>
                <a:pPr marL="0" indent="0">
                  <a:buNone/>
                </a:pPr>
                <a:endParaRPr lang="en-US" sz="2300" b="0" dirty="0"/>
              </a:p>
              <a:p>
                <a:pPr lvl="5"/>
                <a:endParaRPr lang="en-US" b="0" i="1" dirty="0">
                  <a:latin typeface="Cambria Math" panose="02040503050406030204" pitchFamily="18" charset="0"/>
                </a:endParaRPr>
              </a:p>
              <a:p>
                <a:endParaRPr lang="en-US" dirty="0"/>
              </a:p>
            </p:txBody>
          </p:sp>
        </mc:Choice>
        <mc:Fallback xmlns="">
          <p:sp>
            <p:nvSpPr>
              <p:cNvPr id="16" name="Content Placeholder 2">
                <a:extLst>
                  <a:ext uri="{FF2B5EF4-FFF2-40B4-BE49-F238E27FC236}">
                    <a16:creationId xmlns:a16="http://schemas.microsoft.com/office/drawing/2014/main" id="{E94E9D82-F9A0-40D8-8784-263A612BE279}"/>
                  </a:ext>
                </a:extLst>
              </p:cNvPr>
              <p:cNvSpPr>
                <a:spLocks noGrp="1" noRot="1" noChangeAspect="1" noMove="1" noResize="1" noEditPoints="1" noAdjustHandles="1" noChangeArrowheads="1" noChangeShapeType="1" noTextEdit="1"/>
              </p:cNvSpPr>
              <p:nvPr/>
            </p:nvSpPr>
            <p:spPr>
              <a:xfrm>
                <a:off x="838200" y="2009258"/>
                <a:ext cx="10515600" cy="5213867"/>
              </a:xfrm>
              <a:prstGeom prst="rect">
                <a:avLst/>
              </a:prstGeom>
              <a:blipFill>
                <a:blip r:embed="rId2"/>
                <a:stretch>
                  <a:fillRect l="-812" t="-1637" r="-870"/>
                </a:stretch>
              </a:blipFill>
            </p:spPr>
            <p:txBody>
              <a:bodyPr/>
              <a:lstStyle/>
              <a:p>
                <a:r>
                  <a:rPr lang="en-US">
                    <a:noFill/>
                  </a:rPr>
                  <a:t> </a:t>
                </a:r>
              </a:p>
            </p:txBody>
          </p:sp>
        </mc:Fallback>
      </mc:AlternateContent>
    </p:spTree>
    <p:extLst>
      <p:ext uri="{BB962C8B-B14F-4D97-AF65-F5344CB8AC3E}">
        <p14:creationId xmlns:p14="http://schemas.microsoft.com/office/powerpoint/2010/main" val="8484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D20F63-5CCE-4106-BDF2-FC12E983EF4E}"/>
              </a:ext>
            </a:extLst>
          </p:cNvPr>
          <p:cNvSpPr>
            <a:spLocks noGrp="1"/>
          </p:cNvSpPr>
          <p:nvPr>
            <p:ph type="title"/>
          </p:nvPr>
        </p:nvSpPr>
        <p:spPr>
          <a:xfrm>
            <a:off x="838200" y="365125"/>
            <a:ext cx="10515600" cy="1325563"/>
          </a:xfrm>
        </p:spPr>
        <p:txBody>
          <a:bodyPr>
            <a:normAutofit/>
          </a:bodyPr>
          <a:lstStyle/>
          <a:p>
            <a:r>
              <a:rPr lang="en-US" sz="5400" dirty="0"/>
              <a:t>W15-2 Simulation Parameters [4]</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35B318-8317-4E05-97C9-EA3B881F0112}"/>
                  </a:ext>
                </a:extLst>
              </p:cNvPr>
              <p:cNvSpPr>
                <a:spLocks noGrp="1"/>
              </p:cNvSpPr>
              <p:nvPr>
                <p:ph idx="1"/>
              </p:nvPr>
            </p:nvSpPr>
            <p:spPr>
              <a:xfrm>
                <a:off x="838200" y="1929384"/>
                <a:ext cx="10515600" cy="4251960"/>
              </a:xfrm>
            </p:spPr>
            <p:txBody>
              <a:bodyPr>
                <a:normAutofit/>
              </a:bodyPr>
              <a:lstStyle/>
              <a:p>
                <a:r>
                  <a:rPr lang="en-US" sz="1900" dirty="0">
                    <a:latin typeface="Arial" panose="020B0604020202020204" pitchFamily="34" charset="0"/>
                  </a:rPr>
                  <a:t>We focus on the 3-D simulation (specifically W15-2) performed by </a:t>
                </a:r>
                <a:r>
                  <a:rPr lang="en-US" sz="1900" b="0" i="0" dirty="0">
                    <a:effectLst/>
                    <a:latin typeface="Arial" panose="020B0604020202020204" pitchFamily="34" charset="0"/>
                  </a:rPr>
                  <a:t>A. </a:t>
                </a:r>
                <a:r>
                  <a:rPr lang="en-US" sz="1900" b="0" i="0" dirty="0" err="1">
                    <a:effectLst/>
                    <a:latin typeface="Arial" panose="020B0604020202020204" pitchFamily="34" charset="0"/>
                  </a:rPr>
                  <a:t>Wongwathanarat</a:t>
                </a:r>
                <a:r>
                  <a:rPr lang="en-US" sz="1900" b="0" i="0" dirty="0">
                    <a:effectLst/>
                    <a:latin typeface="Arial" panose="020B0604020202020204" pitchFamily="34" charset="0"/>
                  </a:rPr>
                  <a:t>.</a:t>
                </a:r>
              </a:p>
              <a:p>
                <a:pPr lvl="1"/>
                <a:r>
                  <a:rPr lang="en-US" sz="1900" b="0" i="0" dirty="0">
                    <a:effectLst/>
                    <a:latin typeface="Arial" panose="020B0604020202020204" pitchFamily="34" charset="0"/>
                  </a:rPr>
                  <a:t>Simulated from 15 </a:t>
                </a:r>
                <a:r>
                  <a:rPr lang="en-US" sz="1900" b="0" i="0" dirty="0" err="1">
                    <a:effectLst/>
                    <a:latin typeface="Arial" panose="020B0604020202020204" pitchFamily="34" charset="0"/>
                  </a:rPr>
                  <a:t>ms</a:t>
                </a:r>
                <a:r>
                  <a:rPr lang="en-US" sz="1900" b="0" i="0" dirty="0">
                    <a:effectLst/>
                    <a:latin typeface="Arial" panose="020B0604020202020204" pitchFamily="34" charset="0"/>
                  </a:rPr>
                  <a:t> after bounce until the shock breaks out of the stellar surface.</a:t>
                </a:r>
              </a:p>
              <a:p>
                <a:pPr lvl="1"/>
                <a:r>
                  <a:rPr lang="en-US" sz="1900" dirty="0">
                    <a:latin typeface="Arial" panose="020B0604020202020204" pitchFamily="34" charset="0"/>
                  </a:rPr>
                  <a:t>C</a:t>
                </a:r>
                <a:r>
                  <a:rPr lang="en-US" sz="1900" b="0" i="0" dirty="0">
                    <a:effectLst/>
                    <a:latin typeface="Arial" panose="020B0604020202020204" pitchFamily="34" charset="0"/>
                  </a:rPr>
                  <a:t>arried out in two phases</a:t>
                </a:r>
              </a:p>
              <a:p>
                <a:pPr lvl="2"/>
                <a:r>
                  <a:rPr lang="en-US" sz="1900" b="0" i="0" dirty="0">
                    <a:effectLst/>
                    <a:latin typeface="Arial" panose="020B0604020202020204" pitchFamily="34" charset="0"/>
                  </a:rPr>
                  <a:t>The first phase lasts until 1.3 s after core bounce, during this phase the shock is successfully revived. </a:t>
                </a:r>
              </a:p>
              <a:p>
                <a:pPr lvl="2"/>
                <a:r>
                  <a:rPr lang="en-US" sz="1900" dirty="0">
                    <a:latin typeface="Arial" panose="020B0604020202020204" pitchFamily="34" charset="0"/>
                  </a:rPr>
                  <a:t>In the second</a:t>
                </a:r>
                <a:r>
                  <a:rPr lang="en-US" sz="1900" b="0" i="0" dirty="0">
                    <a:effectLst/>
                    <a:latin typeface="Arial" panose="020B0604020202020204" pitchFamily="34" charset="0"/>
                  </a:rPr>
                  <a:t>, the data from the first phase was mapped onto a new grid which made it possible to follow the shock as it propagated through the stellar progenitor. Due to computational limitations, the second phase did not include neutrino transport (unlike phase 1).</a:t>
                </a:r>
              </a:p>
              <a:p>
                <a:pPr lvl="1"/>
                <a:r>
                  <a:rPr lang="en-US" sz="1900" b="0" i="0" dirty="0">
                    <a:effectLst/>
                    <a:latin typeface="Arial" panose="020B0604020202020204" pitchFamily="34" charset="0"/>
                  </a:rPr>
                  <a:t>Non</a:t>
                </a:r>
                <a:r>
                  <a:rPr lang="en-US" sz="1900" dirty="0">
                    <a:latin typeface="Arial" panose="020B0604020202020204" pitchFamily="34" charset="0"/>
                  </a:rPr>
                  <a:t>-Rotating</a:t>
                </a:r>
              </a:p>
              <a:p>
                <a:pPr lvl="1"/>
                <a14:m>
                  <m:oMath xmlns:m="http://schemas.openxmlformats.org/officeDocument/2006/math">
                    <m:sSub>
                      <m:sSubPr>
                        <m:ctrlPr>
                          <a:rPr lang="en-US" sz="1900" b="0" i="1">
                            <a:effectLst/>
                            <a:latin typeface="Cambria Math" panose="02040503050406030204" pitchFamily="18" charset="0"/>
                          </a:rPr>
                        </m:ctrlPr>
                      </m:sSubPr>
                      <m:e>
                        <m:r>
                          <a:rPr lang="en-US" sz="1900" b="0" i="1">
                            <a:effectLst/>
                            <a:latin typeface="Cambria Math" panose="02040503050406030204" pitchFamily="18" charset="0"/>
                          </a:rPr>
                          <m:t>15 </m:t>
                        </m:r>
                        <m:r>
                          <a:rPr lang="en-US" sz="1900" b="0" i="1">
                            <a:effectLst/>
                            <a:latin typeface="Cambria Math" panose="02040503050406030204" pitchFamily="18" charset="0"/>
                          </a:rPr>
                          <m:t>𝑀</m:t>
                        </m:r>
                      </m:e>
                      <m:sub>
                        <m:r>
                          <a:rPr lang="en-US" sz="1900" b="0" i="1">
                            <a:effectLst/>
                            <a:latin typeface="Cambria Math" panose="02040503050406030204" pitchFamily="18" charset="0"/>
                            <a:ea typeface="Cambria Math" panose="02040503050406030204" pitchFamily="18" charset="0"/>
                          </a:rPr>
                          <m:t>⨀</m:t>
                        </m:r>
                      </m:sub>
                    </m:sSub>
                  </m:oMath>
                </a14:m>
                <a:endParaRPr lang="en-US" sz="1900" dirty="0">
                  <a:latin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7835B318-8317-4E05-97C9-EA3B881F0112}"/>
                  </a:ext>
                </a:extLst>
              </p:cNvPr>
              <p:cNvSpPr>
                <a:spLocks noGrp="1" noRot="1" noChangeAspect="1" noMove="1" noResize="1" noEditPoints="1" noAdjustHandles="1" noChangeArrowheads="1" noChangeShapeType="1" noTextEdit="1"/>
              </p:cNvSpPr>
              <p:nvPr>
                <p:ph idx="1"/>
              </p:nvPr>
            </p:nvSpPr>
            <p:spPr>
              <a:xfrm>
                <a:off x="838200" y="1929384"/>
                <a:ext cx="10515600" cy="4251960"/>
              </a:xfrm>
              <a:blipFill>
                <a:blip r:embed="rId2"/>
                <a:stretch>
                  <a:fillRect l="-464" t="-1435" r="-52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F98A901-5420-4E4C-ACAA-139B949D6E36}"/>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7</a:t>
            </a:fld>
            <a:endParaRPr lang="en-US"/>
          </a:p>
        </p:txBody>
      </p:sp>
    </p:spTree>
    <p:extLst>
      <p:ext uri="{BB962C8B-B14F-4D97-AF65-F5344CB8AC3E}">
        <p14:creationId xmlns:p14="http://schemas.microsoft.com/office/powerpoint/2010/main" val="419161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1B4F89-F871-45E3-84F6-17C7D44CE03F}"/>
              </a:ext>
            </a:extLst>
          </p:cNvPr>
          <p:cNvSpPr>
            <a:spLocks noGrp="1"/>
          </p:cNvSpPr>
          <p:nvPr>
            <p:ph type="title"/>
          </p:nvPr>
        </p:nvSpPr>
        <p:spPr>
          <a:xfrm>
            <a:off x="630936" y="457200"/>
            <a:ext cx="4343400" cy="1929384"/>
          </a:xfrm>
        </p:spPr>
        <p:txBody>
          <a:bodyPr anchor="ctr">
            <a:normAutofit/>
          </a:bodyPr>
          <a:lstStyle/>
          <a:p>
            <a:r>
              <a:rPr lang="en-US" sz="4800" dirty="0"/>
              <a:t>W15-2 Example Waveforms</a:t>
            </a:r>
          </a:p>
        </p:txBody>
      </p:sp>
      <p:sp>
        <p:nvSpPr>
          <p:cNvPr id="13"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3833B5-012C-40F3-A7FB-0C5CECF5792C}"/>
              </a:ext>
            </a:extLst>
          </p:cNvPr>
          <p:cNvSpPr>
            <a:spLocks noGrp="1"/>
          </p:cNvSpPr>
          <p:nvPr>
            <p:ph idx="1"/>
          </p:nvPr>
        </p:nvSpPr>
        <p:spPr>
          <a:xfrm>
            <a:off x="5541263" y="457200"/>
            <a:ext cx="6007608" cy="1929384"/>
          </a:xfrm>
        </p:spPr>
        <p:txBody>
          <a:bodyPr anchor="ctr">
            <a:normAutofit fontScale="92500" lnSpcReduction="10000"/>
          </a:bodyPr>
          <a:lstStyle/>
          <a:p>
            <a:r>
              <a:rPr lang="en-US" sz="2200" dirty="0"/>
              <a:t>Below are two example waveforms from the W15-2 simulation for only the GW from the flow. </a:t>
            </a:r>
          </a:p>
          <a:p>
            <a:r>
              <a:rPr lang="en-US" sz="2200" dirty="0"/>
              <a:t>In both cases, the final value of GW strain (both in phase 1 and phase 2) is not zero, indicating a memory.</a:t>
            </a:r>
          </a:p>
          <a:p>
            <a:r>
              <a:rPr lang="en-US" sz="2200" dirty="0"/>
              <a:t>Phase 1 is represented by the solid lines and phase 2 is represented by the dashed lines. </a:t>
            </a:r>
          </a:p>
          <a:p>
            <a:endParaRPr lang="en-US" sz="2200" dirty="0"/>
          </a:p>
        </p:txBody>
      </p:sp>
      <p:pic>
        <p:nvPicPr>
          <p:cNvPr id="6" name="Picture 5" descr="Chart, line chart, scatter chart&#10;&#10;Description automatically generated">
            <a:extLst>
              <a:ext uri="{FF2B5EF4-FFF2-40B4-BE49-F238E27FC236}">
                <a16:creationId xmlns:a16="http://schemas.microsoft.com/office/drawing/2014/main" id="{86391C10-CD52-4E35-BF73-5C8E852A3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42" y="2295161"/>
            <a:ext cx="5104921" cy="4466809"/>
          </a:xfrm>
          <a:prstGeom prst="rect">
            <a:avLst/>
          </a:prstGeom>
        </p:spPr>
      </p:pic>
      <p:pic>
        <p:nvPicPr>
          <p:cNvPr id="5" name="Content Placeholder 4" descr="Chart, line chart&#10;&#10;Description automatically generated">
            <a:extLst>
              <a:ext uri="{FF2B5EF4-FFF2-40B4-BE49-F238E27FC236}">
                <a16:creationId xmlns:a16="http://schemas.microsoft.com/office/drawing/2014/main" id="{4CBB0385-543D-4187-B3C6-C70D08CCB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606" y="2295161"/>
            <a:ext cx="5104921" cy="4466809"/>
          </a:xfrm>
          <a:prstGeom prst="rect">
            <a:avLst/>
          </a:prstGeom>
        </p:spPr>
      </p:pic>
      <p:sp>
        <p:nvSpPr>
          <p:cNvPr id="4" name="Slide Number Placeholder 3">
            <a:extLst>
              <a:ext uri="{FF2B5EF4-FFF2-40B4-BE49-F238E27FC236}">
                <a16:creationId xmlns:a16="http://schemas.microsoft.com/office/drawing/2014/main" id="{DE270DB0-F245-46C6-9FDB-F1B6FDB1A42E}"/>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8</a:t>
            </a:fld>
            <a:endParaRPr lang="en-US"/>
          </a:p>
        </p:txBody>
      </p:sp>
    </p:spTree>
    <p:extLst>
      <p:ext uri="{BB962C8B-B14F-4D97-AF65-F5344CB8AC3E}">
        <p14:creationId xmlns:p14="http://schemas.microsoft.com/office/powerpoint/2010/main" val="362032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1B4F89-F871-45E3-84F6-17C7D44CE03F}"/>
              </a:ext>
            </a:extLst>
          </p:cNvPr>
          <p:cNvSpPr>
            <a:spLocks noGrp="1"/>
          </p:cNvSpPr>
          <p:nvPr>
            <p:ph type="title"/>
          </p:nvPr>
        </p:nvSpPr>
        <p:spPr>
          <a:xfrm>
            <a:off x="630936" y="457200"/>
            <a:ext cx="4343400" cy="1929384"/>
          </a:xfrm>
        </p:spPr>
        <p:txBody>
          <a:bodyPr anchor="ctr">
            <a:normAutofit/>
          </a:bodyPr>
          <a:lstStyle/>
          <a:p>
            <a:r>
              <a:rPr lang="en-US" sz="4800" dirty="0"/>
              <a:t>W15-2 Example Waveforms</a:t>
            </a:r>
          </a:p>
        </p:txBody>
      </p:sp>
      <p:sp>
        <p:nvSpPr>
          <p:cNvPr id="13"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3833B5-012C-40F3-A7FB-0C5CECF5792C}"/>
              </a:ext>
            </a:extLst>
          </p:cNvPr>
          <p:cNvSpPr>
            <a:spLocks noGrp="1"/>
          </p:cNvSpPr>
          <p:nvPr>
            <p:ph idx="1"/>
          </p:nvPr>
        </p:nvSpPr>
        <p:spPr>
          <a:xfrm>
            <a:off x="5541263" y="457200"/>
            <a:ext cx="6007608" cy="1929384"/>
          </a:xfrm>
        </p:spPr>
        <p:txBody>
          <a:bodyPr anchor="ctr">
            <a:normAutofit lnSpcReduction="10000"/>
          </a:bodyPr>
          <a:lstStyle/>
          <a:p>
            <a:r>
              <a:rPr lang="en-US" sz="2200" dirty="0"/>
              <a:t>Below are two example waveforms from the W15-2 simulation for only the GW from the flow and neutrinos. </a:t>
            </a:r>
          </a:p>
          <a:p>
            <a:r>
              <a:rPr lang="en-US" sz="2200" dirty="0"/>
              <a:t>In both cases, the final value of GW strain (both in phase 1 and phase 2) is not zero, indicating a memory.</a:t>
            </a:r>
          </a:p>
        </p:txBody>
      </p:sp>
      <p:pic>
        <p:nvPicPr>
          <p:cNvPr id="6" name="Picture 5">
            <a:extLst>
              <a:ext uri="{FF2B5EF4-FFF2-40B4-BE49-F238E27FC236}">
                <a16:creationId xmlns:a16="http://schemas.microsoft.com/office/drawing/2014/main" id="{86391C10-CD52-4E35-BF73-5C8E852A34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5398" y="2295161"/>
            <a:ext cx="4466809" cy="4466809"/>
          </a:xfrm>
          <a:prstGeom prst="rect">
            <a:avLst/>
          </a:prstGeom>
        </p:spPr>
      </p:pic>
      <p:pic>
        <p:nvPicPr>
          <p:cNvPr id="5" name="Content Placeholder 4">
            <a:extLst>
              <a:ext uri="{FF2B5EF4-FFF2-40B4-BE49-F238E27FC236}">
                <a16:creationId xmlns:a16="http://schemas.microsoft.com/office/drawing/2014/main" id="{4CBB0385-543D-4187-B3C6-C70D08CCB0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11662" y="2295161"/>
            <a:ext cx="4466809" cy="4466809"/>
          </a:xfrm>
          <a:prstGeom prst="rect">
            <a:avLst/>
          </a:prstGeom>
        </p:spPr>
      </p:pic>
      <p:sp>
        <p:nvSpPr>
          <p:cNvPr id="4" name="Slide Number Placeholder 3">
            <a:extLst>
              <a:ext uri="{FF2B5EF4-FFF2-40B4-BE49-F238E27FC236}">
                <a16:creationId xmlns:a16="http://schemas.microsoft.com/office/drawing/2014/main" id="{DE270DB0-F245-46C6-9FDB-F1B6FDB1A42E}"/>
              </a:ext>
            </a:extLst>
          </p:cNvPr>
          <p:cNvSpPr>
            <a:spLocks noGrp="1"/>
          </p:cNvSpPr>
          <p:nvPr>
            <p:ph type="sldNum" sz="quarter" idx="12"/>
          </p:nvPr>
        </p:nvSpPr>
        <p:spPr>
          <a:xfrm>
            <a:off x="8610600" y="6356350"/>
            <a:ext cx="2743200" cy="365125"/>
          </a:xfrm>
        </p:spPr>
        <p:txBody>
          <a:bodyPr>
            <a:normAutofit/>
          </a:bodyPr>
          <a:lstStyle/>
          <a:p>
            <a:pPr>
              <a:spcAft>
                <a:spcPts val="600"/>
              </a:spcAft>
            </a:pPr>
            <a:fld id="{63F64531-CC20-4F25-A417-24FA158E4E8A}" type="slidenum">
              <a:rPr lang="en-US" smtClean="0"/>
              <a:pPr>
                <a:spcAft>
                  <a:spcPts val="600"/>
                </a:spcAft>
              </a:pPr>
              <a:t>9</a:t>
            </a:fld>
            <a:endParaRPr lang="en-US"/>
          </a:p>
        </p:txBody>
      </p:sp>
    </p:spTree>
    <p:extLst>
      <p:ext uri="{BB962C8B-B14F-4D97-AF65-F5344CB8AC3E}">
        <p14:creationId xmlns:p14="http://schemas.microsoft.com/office/powerpoint/2010/main" val="1895214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4151</TotalTime>
  <Words>1851</Words>
  <Application>Microsoft Office PowerPoint</Application>
  <PresentationFormat>Widescreen</PresentationFormat>
  <Paragraphs>153</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 Math</vt:lpstr>
      <vt:lpstr>Office Theme</vt:lpstr>
      <vt:lpstr>Taperings and Analytic Continuations of Supernova GWs with Memory</vt:lpstr>
      <vt:lpstr>An Invitation: Tapering is Necessary</vt:lpstr>
      <vt:lpstr>Memory Properties</vt:lpstr>
      <vt:lpstr>Linear vs. Non-Linear Memory</vt:lpstr>
      <vt:lpstr>Low Frequency Emission</vt:lpstr>
      <vt:lpstr>Low Frequency Emission</vt:lpstr>
      <vt:lpstr>W15-2 Simulation Parameters [4]</vt:lpstr>
      <vt:lpstr>W15-2 Example Waveforms</vt:lpstr>
      <vt:lpstr>W15-2 Example Waveforms</vt:lpstr>
      <vt:lpstr>Angular Dependence</vt:lpstr>
      <vt:lpstr>Linearity in the Low Frequency Limit</vt:lpstr>
      <vt:lpstr>Toy Models</vt:lpstr>
      <vt:lpstr>PowerPoint Presentation</vt:lpstr>
      <vt:lpstr>Least Square</vt:lpstr>
      <vt:lpstr>Taperings</vt:lpstr>
      <vt:lpstr>Taperings </vt:lpstr>
      <vt:lpstr>PowerPoint Presentation</vt:lpstr>
      <vt:lpstr>PowerPoint Presentation</vt:lpstr>
      <vt:lpstr>Extension</vt:lpstr>
      <vt:lpstr>Extension</vt:lpstr>
      <vt:lpstr>Extension</vt:lpstr>
      <vt:lpstr>PowerPoint Presentation</vt:lpstr>
      <vt:lpstr>SNR</vt:lpstr>
      <vt:lpstr>A Rotating Model [6]</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Taperings and Analytic Continuations of Supernova GWs with Memory</dc:title>
  <dc:creator>Colter Richardson</dc:creator>
  <cp:lastModifiedBy>Colter Richardson</cp:lastModifiedBy>
  <cp:revision>4</cp:revision>
  <dcterms:created xsi:type="dcterms:W3CDTF">2021-03-09T17:35:28Z</dcterms:created>
  <dcterms:modified xsi:type="dcterms:W3CDTF">2021-04-02T17:35:55Z</dcterms:modified>
</cp:coreProperties>
</file>